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7" r:id="rId3"/>
    <p:sldId id="271" r:id="rId4"/>
    <p:sldId id="260" r:id="rId5"/>
    <p:sldId id="259" r:id="rId6"/>
    <p:sldId id="266" r:id="rId7"/>
    <p:sldId id="264" r:id="rId8"/>
    <p:sldId id="272" r:id="rId9"/>
    <p:sldId id="268" r:id="rId10"/>
    <p:sldId id="262" r:id="rId11"/>
    <p:sldId id="265" r:id="rId12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 snapToObjects="1">
      <p:cViewPr>
        <p:scale>
          <a:sx n="90" d="100"/>
          <a:sy n="90" d="100"/>
        </p:scale>
        <p:origin x="-918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ФБ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ОМС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35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ОМС-регион</c:v>
                </c:pt>
              </c:strCache>
            </c:strRef>
          </c:tx>
          <c:spPr>
            <a:gradFill flip="none" rotWithShape="1">
              <a:gsLst>
                <a:gs pos="0">
                  <a:srgbClr val="FFC000"/>
                </a:gs>
                <a:gs pos="39999">
                  <a:srgbClr val="FFC000"/>
                </a:gs>
                <a:gs pos="70000">
                  <a:srgbClr val="FFC000"/>
                </a:gs>
                <a:gs pos="100000">
                  <a:srgbClr val="FFFF00"/>
                </a:gs>
              </a:gsLst>
              <a:lin ang="16200000" scaled="0"/>
              <a:tileRect/>
            </a:gra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329536"/>
        <c:axId val="99331072"/>
      </c:barChart>
      <c:catAx>
        <c:axId val="9932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99331072"/>
        <c:crosses val="autoZero"/>
        <c:auto val="1"/>
        <c:lblAlgn val="ctr"/>
        <c:lblOffset val="100"/>
        <c:noMultiLvlLbl val="0"/>
      </c:catAx>
      <c:valAx>
        <c:axId val="9933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993295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Расстояние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Саров</c:v>
                </c:pt>
                <c:pt idx="1">
                  <c:v>Зеленогорск</c:v>
                </c:pt>
                <c:pt idx="2">
                  <c:v>Снежинск</c:v>
                </c:pt>
                <c:pt idx="3">
                  <c:v>Озерск</c:v>
                </c:pt>
                <c:pt idx="4">
                  <c:v>Трехгорный</c:v>
                </c:pt>
                <c:pt idx="5">
                  <c:v>Северск</c:v>
                </c:pt>
                <c:pt idx="6">
                  <c:v>Заречный</c:v>
                </c:pt>
                <c:pt idx="7">
                  <c:v>Железногорск</c:v>
                </c:pt>
                <c:pt idx="8">
                  <c:v>Новоуральск</c:v>
                </c:pt>
                <c:pt idx="9">
                  <c:v>Лесной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180</c:v>
                </c:pt>
                <c:pt idx="1">
                  <c:v>140</c:v>
                </c:pt>
                <c:pt idx="2">
                  <c:v>120</c:v>
                </c:pt>
                <c:pt idx="3">
                  <c:v>110</c:v>
                </c:pt>
                <c:pt idx="4">
                  <c:v>210</c:v>
                </c:pt>
                <c:pt idx="5">
                  <c:v>12</c:v>
                </c:pt>
                <c:pt idx="6">
                  <c:v>12</c:v>
                </c:pt>
                <c:pt idx="7">
                  <c:v>40</c:v>
                </c:pt>
                <c:pt idx="8">
                  <c:v>65</c:v>
                </c:pt>
                <c:pt idx="9">
                  <c:v>220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Население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Саров</c:v>
                </c:pt>
                <c:pt idx="1">
                  <c:v>Зеленогорск</c:v>
                </c:pt>
                <c:pt idx="2">
                  <c:v>Снежинск</c:v>
                </c:pt>
                <c:pt idx="3">
                  <c:v>Озерск</c:v>
                </c:pt>
                <c:pt idx="4">
                  <c:v>Трехгорный</c:v>
                </c:pt>
                <c:pt idx="5">
                  <c:v>Северск</c:v>
                </c:pt>
                <c:pt idx="6">
                  <c:v>Заречный</c:v>
                </c:pt>
                <c:pt idx="7">
                  <c:v>Железногорск</c:v>
                </c:pt>
                <c:pt idx="8">
                  <c:v>Новоуральск</c:v>
                </c:pt>
                <c:pt idx="9">
                  <c:v>Лесной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93</c:v>
                </c:pt>
                <c:pt idx="1">
                  <c:v>65</c:v>
                </c:pt>
                <c:pt idx="2">
                  <c:v>55</c:v>
                </c:pt>
                <c:pt idx="3">
                  <c:v>92</c:v>
                </c:pt>
                <c:pt idx="4">
                  <c:v>35</c:v>
                </c:pt>
                <c:pt idx="5">
                  <c:v>105</c:v>
                </c:pt>
                <c:pt idx="6">
                  <c:v>64</c:v>
                </c:pt>
                <c:pt idx="7">
                  <c:v>95</c:v>
                </c:pt>
                <c:pt idx="8">
                  <c:v>95</c:v>
                </c:pt>
                <c:pt idx="9">
                  <c:v>62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Саров</c:v>
                </c:pt>
                <c:pt idx="1">
                  <c:v>Зеленогорск</c:v>
                </c:pt>
                <c:pt idx="2">
                  <c:v>Снежинск</c:v>
                </c:pt>
                <c:pt idx="3">
                  <c:v>Озерск</c:v>
                </c:pt>
                <c:pt idx="4">
                  <c:v>Трехгорный</c:v>
                </c:pt>
                <c:pt idx="5">
                  <c:v>Северск</c:v>
                </c:pt>
                <c:pt idx="6">
                  <c:v>Заречный</c:v>
                </c:pt>
                <c:pt idx="7">
                  <c:v>Железногорск</c:v>
                </c:pt>
                <c:pt idx="8">
                  <c:v>Новоуральск</c:v>
                </c:pt>
                <c:pt idx="9">
                  <c:v>Лесной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Эффект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50000">
                  <a:srgbClr val="FFC000"/>
                </a:gs>
                <a:gs pos="100000">
                  <a:srgbClr val="FFC000"/>
                </a:gs>
              </a:gsLst>
              <a:lin ang="5400000" scaled="0"/>
            </a:gradFill>
          </c:spPr>
          <c:invertIfNegative val="0"/>
          <c:cat>
            <c:strRef>
              <c:f>Sheet1!$A$2:$A$11</c:f>
              <c:strCache>
                <c:ptCount val="10"/>
                <c:pt idx="0">
                  <c:v>Саров</c:v>
                </c:pt>
                <c:pt idx="1">
                  <c:v>Зеленогорск</c:v>
                </c:pt>
                <c:pt idx="2">
                  <c:v>Снежинск</c:v>
                </c:pt>
                <c:pt idx="3">
                  <c:v>Озерск</c:v>
                </c:pt>
                <c:pt idx="4">
                  <c:v>Трехгорный</c:v>
                </c:pt>
                <c:pt idx="5">
                  <c:v>Северск</c:v>
                </c:pt>
                <c:pt idx="6">
                  <c:v>Заречный</c:v>
                </c:pt>
                <c:pt idx="7">
                  <c:v>Железногорск</c:v>
                </c:pt>
                <c:pt idx="8">
                  <c:v>Новоуральск</c:v>
                </c:pt>
                <c:pt idx="9">
                  <c:v>Лесной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168</c:v>
                </c:pt>
                <c:pt idx="1">
                  <c:v>91</c:v>
                </c:pt>
                <c:pt idx="2">
                  <c:v>66</c:v>
                </c:pt>
                <c:pt idx="3">
                  <c:v>101</c:v>
                </c:pt>
                <c:pt idx="4">
                  <c:v>74</c:v>
                </c:pt>
                <c:pt idx="5">
                  <c:v>12.6</c:v>
                </c:pt>
                <c:pt idx="6">
                  <c:v>7.7</c:v>
                </c:pt>
                <c:pt idx="7">
                  <c:v>38</c:v>
                </c:pt>
                <c:pt idx="8">
                  <c:v>62</c:v>
                </c:pt>
                <c:pt idx="9">
                  <c:v>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281152"/>
        <c:axId val="113971200"/>
      </c:barChart>
      <c:catAx>
        <c:axId val="99281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13971200"/>
        <c:crosses val="autoZero"/>
        <c:auto val="1"/>
        <c:lblAlgn val="ctr"/>
        <c:lblOffset val="100"/>
        <c:noMultiLvlLbl val="0"/>
      </c:catAx>
      <c:valAx>
        <c:axId val="11397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9928115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lang="ru-RU"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Гос.задание</c:v>
                </c:pt>
                <c:pt idx="1">
                  <c:v>Сокращение коек</c:v>
                </c:pt>
                <c:pt idx="2">
                  <c:v>Сокращение персонала</c:v>
                </c:pt>
                <c:pt idx="3">
                  <c:v>Сокращение зарплаты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Гос.задание</c:v>
                </c:pt>
                <c:pt idx="1">
                  <c:v>Сокращение коек</c:v>
                </c:pt>
                <c:pt idx="2">
                  <c:v>Сокращение персонала</c:v>
                </c:pt>
                <c:pt idx="3">
                  <c:v>Сокращение зарплаты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65</c:v>
                </c:pt>
                <c:pt idx="1">
                  <c:v>22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50000">
                  <a:srgbClr val="FFC000"/>
                </a:gs>
                <a:gs pos="100000">
                  <a:srgbClr val="FFC000"/>
                </a:gs>
              </a:gsLst>
              <a:lin ang="5400000" scaled="0"/>
            </a:gradFill>
          </c:spPr>
          <c:invertIfNegative val="0"/>
          <c:cat>
            <c:strRef>
              <c:f>Sheet1!$A$2:$A$5</c:f>
              <c:strCache>
                <c:ptCount val="4"/>
                <c:pt idx="0">
                  <c:v>Гос.задание</c:v>
                </c:pt>
                <c:pt idx="1">
                  <c:v>Сокращение коек</c:v>
                </c:pt>
                <c:pt idx="2">
                  <c:v>Сокращение персонала</c:v>
                </c:pt>
                <c:pt idx="3">
                  <c:v>Сокращение зарплаты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43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87712"/>
        <c:axId val="100789248"/>
      </c:barChart>
      <c:catAx>
        <c:axId val="100787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789248"/>
        <c:crosses val="autoZero"/>
        <c:auto val="1"/>
        <c:lblAlgn val="ctr"/>
        <c:lblOffset val="100"/>
        <c:noMultiLvlLbl val="0"/>
      </c:catAx>
      <c:valAx>
        <c:axId val="10078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787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B13CE-6DDB-4D07-834F-CB15660CE8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585050-7B5D-4114-8D10-93131E818811}">
      <dgm:prSet custT="1"/>
      <dgm:spPr/>
      <dgm:t>
        <a:bodyPr/>
        <a:lstStyle/>
        <a:p>
          <a:pPr algn="ctr" rtl="0"/>
          <a:r>
            <a:rPr lang="ru-RU" sz="1400" b="1" dirty="0" smtClean="0"/>
            <a:t>Содействие мед. персоналу в решении жилищных проблем</a:t>
          </a:r>
          <a:endParaRPr lang="ru-RU" sz="1400" dirty="0"/>
        </a:p>
      </dgm:t>
    </dgm:pt>
    <dgm:pt modelId="{CE34A76C-2149-4777-8F45-9FF8169CF00A}" type="parTrans" cxnId="{EC3F2568-750F-480E-AAB5-A9036CD5D91C}">
      <dgm:prSet/>
      <dgm:spPr/>
      <dgm:t>
        <a:bodyPr/>
        <a:lstStyle/>
        <a:p>
          <a:endParaRPr lang="ru-RU"/>
        </a:p>
      </dgm:t>
    </dgm:pt>
    <dgm:pt modelId="{5D26F9C5-F259-4E9D-B61A-B9C1C3B6821F}" type="sibTrans" cxnId="{EC3F2568-750F-480E-AAB5-A9036CD5D91C}">
      <dgm:prSet/>
      <dgm:spPr/>
      <dgm:t>
        <a:bodyPr/>
        <a:lstStyle/>
        <a:p>
          <a:endParaRPr lang="ru-RU"/>
        </a:p>
      </dgm:t>
    </dgm:pt>
    <dgm:pt modelId="{7EB4C5D6-E439-476B-B5EF-0A59BCE09990}" type="pres">
      <dgm:prSet presAssocID="{F89B13CE-6DDB-4D07-834F-CB15660CE8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CEE442-E180-4619-9D14-C0712CA8E844}" type="pres">
      <dgm:prSet presAssocID="{DC585050-7B5D-4114-8D10-93131E818811}" presName="parentText" presStyleLbl="node1" presStyleIdx="0" presStyleCnt="1" custScaleX="93021" custLinFactNeighborX="943" custLinFactNeighborY="-53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E7FEE-9FB0-9D44-8E75-EC07CC3B9F82}" type="presOf" srcId="{DC585050-7B5D-4114-8D10-93131E818811}" destId="{EACEE442-E180-4619-9D14-C0712CA8E844}" srcOrd="0" destOrd="0" presId="urn:microsoft.com/office/officeart/2005/8/layout/vList2"/>
    <dgm:cxn modelId="{9BF6502B-297A-B14C-B6B6-64793A39DEF6}" type="presOf" srcId="{F89B13CE-6DDB-4D07-834F-CB15660CE895}" destId="{7EB4C5D6-E439-476B-B5EF-0A59BCE09990}" srcOrd="0" destOrd="0" presId="urn:microsoft.com/office/officeart/2005/8/layout/vList2"/>
    <dgm:cxn modelId="{EC3F2568-750F-480E-AAB5-A9036CD5D91C}" srcId="{F89B13CE-6DDB-4D07-834F-CB15660CE895}" destId="{DC585050-7B5D-4114-8D10-93131E818811}" srcOrd="0" destOrd="0" parTransId="{CE34A76C-2149-4777-8F45-9FF8169CF00A}" sibTransId="{5D26F9C5-F259-4E9D-B61A-B9C1C3B6821F}"/>
    <dgm:cxn modelId="{9F71CC93-16C3-5441-BCB8-CDC0EC600A60}" type="presParOf" srcId="{7EB4C5D6-E439-476B-B5EF-0A59BCE09990}" destId="{EACEE442-E180-4619-9D14-C0712CA8E8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B1DEE-E294-4BC9-AC17-56A688F23774}" type="doc">
      <dgm:prSet loTypeId="urn:microsoft.com/office/officeart/2005/8/layout/process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4E2DB14-45CA-402F-957D-3C82C3BC318E}">
      <dgm:prSet custT="1"/>
      <dgm:spPr/>
      <dgm:t>
        <a:bodyPr anchor="t" anchorCtr="0"/>
        <a:lstStyle/>
        <a:p>
          <a:pPr rtl="0">
            <a:lnSpc>
              <a:spcPct val="80000"/>
            </a:lnSpc>
            <a:spcAft>
              <a:spcPts val="0"/>
            </a:spcAft>
          </a:pPr>
          <a:r>
            <a:rPr lang="ru-RU" sz="1400" b="1" dirty="0" smtClean="0"/>
            <a:t>Проект «Яблоневый сад»</a:t>
          </a:r>
        </a:p>
        <a:p>
          <a:pPr rtl="0">
            <a:lnSpc>
              <a:spcPct val="80000"/>
            </a:lnSpc>
            <a:spcAft>
              <a:spcPts val="0"/>
            </a:spcAft>
          </a:pPr>
          <a:r>
            <a:rPr lang="ru-RU" sz="1400" b="0" dirty="0" smtClean="0"/>
            <a:t>(компенсация части %-ой банковской ставки)</a:t>
          </a:r>
          <a:endParaRPr lang="ru-RU" sz="1400" b="0" dirty="0"/>
        </a:p>
      </dgm:t>
    </dgm:pt>
    <dgm:pt modelId="{676DC1F2-1BBF-47C9-9DEB-9B74934F29DF}" type="parTrans" cxnId="{EABF585C-5644-4224-A922-3FCB792BA2FA}">
      <dgm:prSet/>
      <dgm:spPr/>
      <dgm:t>
        <a:bodyPr/>
        <a:lstStyle/>
        <a:p>
          <a:endParaRPr lang="ru-RU"/>
        </a:p>
      </dgm:t>
    </dgm:pt>
    <dgm:pt modelId="{28538846-863C-430E-AF80-566B990560FD}" type="sibTrans" cxnId="{EABF585C-5644-4224-A922-3FCB792BA2FA}">
      <dgm:prSet/>
      <dgm:spPr/>
      <dgm:t>
        <a:bodyPr/>
        <a:lstStyle/>
        <a:p>
          <a:endParaRPr lang="ru-RU"/>
        </a:p>
      </dgm:t>
    </dgm:pt>
    <dgm:pt modelId="{DC0DB91B-EA69-4B77-A6FC-9738B3A74C07}">
      <dgm:prSet custT="1"/>
      <dgm:spPr/>
      <dgm:t>
        <a:bodyPr anchor="t" anchorCtr="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Участвуют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 10 чел.</a:t>
          </a:r>
          <a:endParaRPr lang="ru-RU" sz="1400" dirty="0"/>
        </a:p>
      </dgm:t>
    </dgm:pt>
    <dgm:pt modelId="{345FC50E-9D3C-408D-9D9B-3B657B7FFD85}" type="parTrans" cxnId="{BF08784E-DDA3-4B8D-B445-68D3FFB4A40F}">
      <dgm:prSet/>
      <dgm:spPr/>
      <dgm:t>
        <a:bodyPr/>
        <a:lstStyle/>
        <a:p>
          <a:endParaRPr lang="ru-RU"/>
        </a:p>
      </dgm:t>
    </dgm:pt>
    <dgm:pt modelId="{213AA77C-49BD-47DE-AC44-A7178FD037D2}" type="sibTrans" cxnId="{BF08784E-DDA3-4B8D-B445-68D3FFB4A40F}">
      <dgm:prSet/>
      <dgm:spPr/>
      <dgm:t>
        <a:bodyPr/>
        <a:lstStyle/>
        <a:p>
          <a:endParaRPr lang="ru-RU"/>
        </a:p>
      </dgm:t>
    </dgm:pt>
    <dgm:pt modelId="{390C1CE6-DE54-45D8-AB01-C9DF6C8DEE1F}">
      <dgm:prSet custT="1"/>
      <dgm:spPr/>
      <dgm:t>
        <a:bodyPr anchor="t" anchorCtr="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ym typeface="Symbol"/>
            </a:rPr>
            <a:t>З</a:t>
          </a:r>
          <a:r>
            <a:rPr lang="ru-RU" sz="1400" b="1" dirty="0" smtClean="0"/>
            <a:t>атраты за 2012-2014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 1,9 млн. руб.</a:t>
          </a:r>
          <a:endParaRPr lang="ru-RU" sz="1400" dirty="0"/>
        </a:p>
      </dgm:t>
    </dgm:pt>
    <dgm:pt modelId="{418FFF19-C1EF-4576-AF9B-65129DD12899}" type="parTrans" cxnId="{287E2300-44D6-49DB-A141-C3095A5A176D}">
      <dgm:prSet/>
      <dgm:spPr/>
      <dgm:t>
        <a:bodyPr/>
        <a:lstStyle/>
        <a:p>
          <a:endParaRPr lang="ru-RU"/>
        </a:p>
      </dgm:t>
    </dgm:pt>
    <dgm:pt modelId="{6BDFA757-257C-449D-801C-67609C7E8C49}" type="sibTrans" cxnId="{287E2300-44D6-49DB-A141-C3095A5A176D}">
      <dgm:prSet/>
      <dgm:spPr/>
      <dgm:t>
        <a:bodyPr/>
        <a:lstStyle/>
        <a:p>
          <a:endParaRPr lang="ru-RU"/>
        </a:p>
      </dgm:t>
    </dgm:pt>
    <dgm:pt modelId="{13C8F865-A970-4E2F-8BA1-C1CE99675987}" type="pres">
      <dgm:prSet presAssocID="{A73B1DEE-E294-4BC9-AC17-56A688F237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3FEC63-0FFB-463B-B138-2ACBC4C3E04F}" type="pres">
      <dgm:prSet presAssocID="{84E2DB14-45CA-402F-957D-3C82C3BC318E}" presName="boxAndChildren" presStyleCnt="0"/>
      <dgm:spPr/>
    </dgm:pt>
    <dgm:pt modelId="{7779C6D9-4E0A-427F-97FD-C2F47E3EF0A9}" type="pres">
      <dgm:prSet presAssocID="{84E2DB14-45CA-402F-957D-3C82C3BC318E}" presName="parentTextBox" presStyleLbl="node1" presStyleIdx="0" presStyleCnt="1"/>
      <dgm:spPr/>
      <dgm:t>
        <a:bodyPr/>
        <a:lstStyle/>
        <a:p>
          <a:endParaRPr lang="ru-RU"/>
        </a:p>
      </dgm:t>
    </dgm:pt>
    <dgm:pt modelId="{0B8B0279-7889-4866-A454-755A33B60AFB}" type="pres">
      <dgm:prSet presAssocID="{84E2DB14-45CA-402F-957D-3C82C3BC318E}" presName="entireBox" presStyleLbl="node1" presStyleIdx="0" presStyleCnt="1" custLinFactNeighborX="6004" custLinFactNeighborY="1035"/>
      <dgm:spPr/>
      <dgm:t>
        <a:bodyPr/>
        <a:lstStyle/>
        <a:p>
          <a:endParaRPr lang="ru-RU"/>
        </a:p>
      </dgm:t>
    </dgm:pt>
    <dgm:pt modelId="{269AEEA3-46A5-425E-B5E2-31607A691A39}" type="pres">
      <dgm:prSet presAssocID="{84E2DB14-45CA-402F-957D-3C82C3BC318E}" presName="descendantBox" presStyleCnt="0"/>
      <dgm:spPr/>
    </dgm:pt>
    <dgm:pt modelId="{7B65AAAB-C8F9-4A89-A8F3-3C853C244485}" type="pres">
      <dgm:prSet presAssocID="{DC0DB91B-EA69-4B77-A6FC-9738B3A74C07}" presName="childTextBox" presStyleLbl="fgAccFollowNode1" presStyleIdx="0" presStyleCnt="2" custScaleY="155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5BEFA-F955-4D7D-8148-6AD3D783BB0D}" type="pres">
      <dgm:prSet presAssocID="{390C1CE6-DE54-45D8-AB01-C9DF6C8DEE1F}" presName="childTextBox" presStyleLbl="fgAccFollowNode1" presStyleIdx="1" presStyleCnt="2" custScaleY="151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F585C-5644-4224-A922-3FCB792BA2FA}" srcId="{A73B1DEE-E294-4BC9-AC17-56A688F23774}" destId="{84E2DB14-45CA-402F-957D-3C82C3BC318E}" srcOrd="0" destOrd="0" parTransId="{676DC1F2-1BBF-47C9-9DEB-9B74934F29DF}" sibTransId="{28538846-863C-430E-AF80-566B990560FD}"/>
    <dgm:cxn modelId="{287E2300-44D6-49DB-A141-C3095A5A176D}" srcId="{84E2DB14-45CA-402F-957D-3C82C3BC318E}" destId="{390C1CE6-DE54-45D8-AB01-C9DF6C8DEE1F}" srcOrd="1" destOrd="0" parTransId="{418FFF19-C1EF-4576-AF9B-65129DD12899}" sibTransId="{6BDFA757-257C-449D-801C-67609C7E8C49}"/>
    <dgm:cxn modelId="{C16E3547-99B0-0B48-AFD1-4EBB4AC03483}" type="presOf" srcId="{84E2DB14-45CA-402F-957D-3C82C3BC318E}" destId="{7779C6D9-4E0A-427F-97FD-C2F47E3EF0A9}" srcOrd="0" destOrd="0" presId="urn:microsoft.com/office/officeart/2005/8/layout/process4"/>
    <dgm:cxn modelId="{0076A3C3-5F2E-9044-84CD-D706011545B2}" type="presOf" srcId="{DC0DB91B-EA69-4B77-A6FC-9738B3A74C07}" destId="{7B65AAAB-C8F9-4A89-A8F3-3C853C244485}" srcOrd="0" destOrd="0" presId="urn:microsoft.com/office/officeart/2005/8/layout/process4"/>
    <dgm:cxn modelId="{5F6F9880-76C3-6F4C-9C23-B34C5CD9E953}" type="presOf" srcId="{84E2DB14-45CA-402F-957D-3C82C3BC318E}" destId="{0B8B0279-7889-4866-A454-755A33B60AFB}" srcOrd="1" destOrd="0" presId="urn:microsoft.com/office/officeart/2005/8/layout/process4"/>
    <dgm:cxn modelId="{998CD10D-0B6B-2C45-B8D0-BD733DEFAF20}" type="presOf" srcId="{390C1CE6-DE54-45D8-AB01-C9DF6C8DEE1F}" destId="{B4F5BEFA-F955-4D7D-8148-6AD3D783BB0D}" srcOrd="0" destOrd="0" presId="urn:microsoft.com/office/officeart/2005/8/layout/process4"/>
    <dgm:cxn modelId="{BF08784E-DDA3-4B8D-B445-68D3FFB4A40F}" srcId="{84E2DB14-45CA-402F-957D-3C82C3BC318E}" destId="{DC0DB91B-EA69-4B77-A6FC-9738B3A74C07}" srcOrd="0" destOrd="0" parTransId="{345FC50E-9D3C-408D-9D9B-3B657B7FFD85}" sibTransId="{213AA77C-49BD-47DE-AC44-A7178FD037D2}"/>
    <dgm:cxn modelId="{AE288C86-85E3-0947-9B1A-D7E68F2CBAEB}" type="presOf" srcId="{A73B1DEE-E294-4BC9-AC17-56A688F23774}" destId="{13C8F865-A970-4E2F-8BA1-C1CE99675987}" srcOrd="0" destOrd="0" presId="urn:microsoft.com/office/officeart/2005/8/layout/process4"/>
    <dgm:cxn modelId="{D0827CAD-68AE-6642-86ED-1306E179C429}" type="presParOf" srcId="{13C8F865-A970-4E2F-8BA1-C1CE99675987}" destId="{573FEC63-0FFB-463B-B138-2ACBC4C3E04F}" srcOrd="0" destOrd="0" presId="urn:microsoft.com/office/officeart/2005/8/layout/process4"/>
    <dgm:cxn modelId="{6607841F-E434-5C48-97E2-755ECB61322D}" type="presParOf" srcId="{573FEC63-0FFB-463B-B138-2ACBC4C3E04F}" destId="{7779C6D9-4E0A-427F-97FD-C2F47E3EF0A9}" srcOrd="0" destOrd="0" presId="urn:microsoft.com/office/officeart/2005/8/layout/process4"/>
    <dgm:cxn modelId="{FE6126C3-BA7A-7B48-9F23-DFA2F52FD727}" type="presParOf" srcId="{573FEC63-0FFB-463B-B138-2ACBC4C3E04F}" destId="{0B8B0279-7889-4866-A454-755A33B60AFB}" srcOrd="1" destOrd="0" presId="urn:microsoft.com/office/officeart/2005/8/layout/process4"/>
    <dgm:cxn modelId="{D6F088CA-50B7-3D4A-9FC2-E2A346F82E4A}" type="presParOf" srcId="{573FEC63-0FFB-463B-B138-2ACBC4C3E04F}" destId="{269AEEA3-46A5-425E-B5E2-31607A691A39}" srcOrd="2" destOrd="0" presId="urn:microsoft.com/office/officeart/2005/8/layout/process4"/>
    <dgm:cxn modelId="{C54AEA06-92B8-9E4E-B91F-68CB05D7134B}" type="presParOf" srcId="{269AEEA3-46A5-425E-B5E2-31607A691A39}" destId="{7B65AAAB-C8F9-4A89-A8F3-3C853C244485}" srcOrd="0" destOrd="0" presId="urn:microsoft.com/office/officeart/2005/8/layout/process4"/>
    <dgm:cxn modelId="{6AA268BF-8B4F-5D40-A07E-6FC4ECDA0C0F}" type="presParOf" srcId="{269AEEA3-46A5-425E-B5E2-31607A691A39}" destId="{B4F5BEFA-F955-4D7D-8148-6AD3D783BB0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F4A412-9177-4FAD-A5F3-3468794AA92D}" type="doc">
      <dgm:prSet loTypeId="urn:microsoft.com/office/officeart/2005/8/layout/process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D8781D2-CDE2-4D1E-B6F8-E3FB94EAF592}">
      <dgm:prSet custT="1"/>
      <dgm:spPr/>
      <dgm:t>
        <a:bodyPr anchor="t" anchorCtr="0"/>
        <a:lstStyle/>
        <a:p>
          <a:pPr rtl="0">
            <a:lnSpc>
              <a:spcPct val="80000"/>
            </a:lnSpc>
            <a:spcAft>
              <a:spcPts val="0"/>
            </a:spcAft>
          </a:pPr>
          <a:r>
            <a:rPr lang="ru-RU" sz="1400" b="1" dirty="0" smtClean="0"/>
            <a:t> Целевая программа обеспечения жильем врачей </a:t>
          </a:r>
          <a:r>
            <a:rPr lang="ru-RU" sz="1400" b="1" dirty="0" smtClean="0">
              <a:solidFill>
                <a:srgbClr val="C00000"/>
              </a:solidFill>
            </a:rPr>
            <a:t>совместно</a:t>
          </a:r>
          <a:r>
            <a:rPr lang="ru-RU" sz="1400" b="1" dirty="0" smtClean="0"/>
            <a:t> с КБ №50 </a:t>
          </a:r>
          <a:endParaRPr lang="ru-RU" sz="1400" dirty="0"/>
        </a:p>
      </dgm:t>
    </dgm:pt>
    <dgm:pt modelId="{0DE16820-0B51-408F-BB6D-152A6D1CAF66}" type="parTrans" cxnId="{C2BF768B-B164-410B-A208-F59E57424853}">
      <dgm:prSet/>
      <dgm:spPr/>
      <dgm:t>
        <a:bodyPr/>
        <a:lstStyle/>
        <a:p>
          <a:endParaRPr lang="ru-RU"/>
        </a:p>
      </dgm:t>
    </dgm:pt>
    <dgm:pt modelId="{FF60D1C8-B541-46BF-AE9B-F40FF4C35DB3}" type="sibTrans" cxnId="{C2BF768B-B164-410B-A208-F59E57424853}">
      <dgm:prSet/>
      <dgm:spPr/>
      <dgm:t>
        <a:bodyPr/>
        <a:lstStyle/>
        <a:p>
          <a:endParaRPr lang="ru-RU"/>
        </a:p>
      </dgm:t>
    </dgm:pt>
    <dgm:pt modelId="{3FF0DB0B-5177-45D0-AAB3-304C3FF681CD}">
      <dgm:prSet custT="1"/>
      <dgm:spPr/>
      <dgm:t>
        <a:bodyPr anchor="t" anchorCtr="0"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В 2012 г.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затраты 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5,0 млн. руб. </a:t>
          </a:r>
          <a:br>
            <a:rPr lang="ru-RU" sz="1400" b="1" dirty="0" smtClean="0"/>
          </a:br>
          <a:r>
            <a:rPr lang="ru-RU" sz="1100" b="0" dirty="0" smtClean="0"/>
            <a:t>(</a:t>
          </a:r>
          <a:r>
            <a:rPr lang="ru-RU" sz="1050" b="0" dirty="0" smtClean="0"/>
            <a:t>4 квартиры для молодых специалистов</a:t>
          </a:r>
          <a:r>
            <a:rPr lang="ru-RU" sz="1200" b="0" dirty="0" smtClean="0"/>
            <a:t>)</a:t>
          </a:r>
          <a:endParaRPr lang="ru-RU" sz="1200" b="0" dirty="0"/>
        </a:p>
      </dgm:t>
    </dgm:pt>
    <dgm:pt modelId="{62363616-D642-4F9A-9E66-47C050549E3E}" type="parTrans" cxnId="{3702C411-7E6D-4C69-8FF8-D9D5FEB7C580}">
      <dgm:prSet/>
      <dgm:spPr/>
      <dgm:t>
        <a:bodyPr/>
        <a:lstStyle/>
        <a:p>
          <a:endParaRPr lang="ru-RU"/>
        </a:p>
      </dgm:t>
    </dgm:pt>
    <dgm:pt modelId="{19B6A4F0-6BE9-461F-AB51-5A61A3DCD642}" type="sibTrans" cxnId="{3702C411-7E6D-4C69-8FF8-D9D5FEB7C580}">
      <dgm:prSet/>
      <dgm:spPr/>
      <dgm:t>
        <a:bodyPr/>
        <a:lstStyle/>
        <a:p>
          <a:endParaRPr lang="ru-RU"/>
        </a:p>
      </dgm:t>
    </dgm:pt>
    <dgm:pt modelId="{ADD97CE2-3B3C-4859-BF9F-B21DFBADD036}">
      <dgm:prSet custT="1"/>
      <dgm:spPr/>
      <dgm:t>
        <a:bodyPr anchor="t" anchorCtr="0"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План 2015г.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РФЯЦ-ВНИИЭФ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15 млн. руб.</a:t>
          </a:r>
          <a:endParaRPr lang="ru-RU" sz="1400" dirty="0"/>
        </a:p>
      </dgm:t>
    </dgm:pt>
    <dgm:pt modelId="{8DDA34F4-B713-42A5-9B4D-4C951CD3F6E7}" type="parTrans" cxnId="{45F4045B-86CD-4392-957E-D22ACC7801F5}">
      <dgm:prSet/>
      <dgm:spPr/>
      <dgm:t>
        <a:bodyPr/>
        <a:lstStyle/>
        <a:p>
          <a:endParaRPr lang="ru-RU"/>
        </a:p>
      </dgm:t>
    </dgm:pt>
    <dgm:pt modelId="{53A00870-37A9-4D7A-BE34-49D89FE9CFCE}" type="sibTrans" cxnId="{45F4045B-86CD-4392-957E-D22ACC7801F5}">
      <dgm:prSet/>
      <dgm:spPr/>
      <dgm:t>
        <a:bodyPr/>
        <a:lstStyle/>
        <a:p>
          <a:endParaRPr lang="ru-RU"/>
        </a:p>
      </dgm:t>
    </dgm:pt>
    <dgm:pt modelId="{D94037C2-21A2-4BA3-8C00-6427F995CC06}" type="pres">
      <dgm:prSet presAssocID="{C8F4A412-9177-4FAD-A5F3-3468794AA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F02220-5D35-4D53-8BFF-E6526645A607}" type="pres">
      <dgm:prSet presAssocID="{2D8781D2-CDE2-4D1E-B6F8-E3FB94EAF592}" presName="boxAndChildren" presStyleCnt="0"/>
      <dgm:spPr/>
    </dgm:pt>
    <dgm:pt modelId="{4D17B1CD-D08D-49DC-857A-AD4CD804FB75}" type="pres">
      <dgm:prSet presAssocID="{2D8781D2-CDE2-4D1E-B6F8-E3FB94EAF592}" presName="parentTextBox" presStyleLbl="node1" presStyleIdx="0" presStyleCnt="1"/>
      <dgm:spPr/>
      <dgm:t>
        <a:bodyPr/>
        <a:lstStyle/>
        <a:p>
          <a:endParaRPr lang="ru-RU"/>
        </a:p>
      </dgm:t>
    </dgm:pt>
    <dgm:pt modelId="{87DC8C5B-5FE9-4D3B-BB19-F7B452FEC1F0}" type="pres">
      <dgm:prSet presAssocID="{2D8781D2-CDE2-4D1E-B6F8-E3FB94EAF592}" presName="entireBox" presStyleLbl="node1" presStyleIdx="0" presStyleCnt="1" custLinFactNeighborX="519" custLinFactNeighborY="-1778"/>
      <dgm:spPr/>
      <dgm:t>
        <a:bodyPr/>
        <a:lstStyle/>
        <a:p>
          <a:endParaRPr lang="ru-RU"/>
        </a:p>
      </dgm:t>
    </dgm:pt>
    <dgm:pt modelId="{F95B1537-1807-4AEA-BDE1-0288023D4413}" type="pres">
      <dgm:prSet presAssocID="{2D8781D2-CDE2-4D1E-B6F8-E3FB94EAF592}" presName="descendantBox" presStyleCnt="0"/>
      <dgm:spPr/>
    </dgm:pt>
    <dgm:pt modelId="{497DAFBF-9A0D-47BF-8196-2B08E25964B1}" type="pres">
      <dgm:prSet presAssocID="{3FF0DB0B-5177-45D0-AAB3-304C3FF681CD}" presName="childTextBox" presStyleLbl="fgAccFollowNode1" presStyleIdx="0" presStyleCnt="2" custScaleY="15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5EEEB-88F6-4876-A941-1434D24E4EF0}" type="pres">
      <dgm:prSet presAssocID="{ADD97CE2-3B3C-4859-BF9F-B21DFBADD036}" presName="childTextBox" presStyleLbl="fgAccFollowNode1" presStyleIdx="1" presStyleCnt="2" custScaleY="154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6A8B1-BCA1-CC4E-A768-BFEFD9C7CAB5}" type="presOf" srcId="{2D8781D2-CDE2-4D1E-B6F8-E3FB94EAF592}" destId="{87DC8C5B-5FE9-4D3B-BB19-F7B452FEC1F0}" srcOrd="1" destOrd="0" presId="urn:microsoft.com/office/officeart/2005/8/layout/process4"/>
    <dgm:cxn modelId="{45F4045B-86CD-4392-957E-D22ACC7801F5}" srcId="{2D8781D2-CDE2-4D1E-B6F8-E3FB94EAF592}" destId="{ADD97CE2-3B3C-4859-BF9F-B21DFBADD036}" srcOrd="1" destOrd="0" parTransId="{8DDA34F4-B713-42A5-9B4D-4C951CD3F6E7}" sibTransId="{53A00870-37A9-4D7A-BE34-49D89FE9CFCE}"/>
    <dgm:cxn modelId="{3702C411-7E6D-4C69-8FF8-D9D5FEB7C580}" srcId="{2D8781D2-CDE2-4D1E-B6F8-E3FB94EAF592}" destId="{3FF0DB0B-5177-45D0-AAB3-304C3FF681CD}" srcOrd="0" destOrd="0" parTransId="{62363616-D642-4F9A-9E66-47C050549E3E}" sibTransId="{19B6A4F0-6BE9-461F-AB51-5A61A3DCD642}"/>
    <dgm:cxn modelId="{6D2E174D-866D-9F43-9C7E-1C2AF77CEF6C}" type="presOf" srcId="{2D8781D2-CDE2-4D1E-B6F8-E3FB94EAF592}" destId="{4D17B1CD-D08D-49DC-857A-AD4CD804FB75}" srcOrd="0" destOrd="0" presId="urn:microsoft.com/office/officeart/2005/8/layout/process4"/>
    <dgm:cxn modelId="{A348B09E-F0B7-7547-8235-80AA22AE7B3A}" type="presOf" srcId="{ADD97CE2-3B3C-4859-BF9F-B21DFBADD036}" destId="{DC95EEEB-88F6-4876-A941-1434D24E4EF0}" srcOrd="0" destOrd="0" presId="urn:microsoft.com/office/officeart/2005/8/layout/process4"/>
    <dgm:cxn modelId="{8611AFC2-A80D-AF4A-9F67-723D1F9D3912}" type="presOf" srcId="{C8F4A412-9177-4FAD-A5F3-3468794AA92D}" destId="{D94037C2-21A2-4BA3-8C00-6427F995CC06}" srcOrd="0" destOrd="0" presId="urn:microsoft.com/office/officeart/2005/8/layout/process4"/>
    <dgm:cxn modelId="{14F64091-8F8F-684F-B3CD-C0C9FA91F067}" type="presOf" srcId="{3FF0DB0B-5177-45D0-AAB3-304C3FF681CD}" destId="{497DAFBF-9A0D-47BF-8196-2B08E25964B1}" srcOrd="0" destOrd="0" presId="urn:microsoft.com/office/officeart/2005/8/layout/process4"/>
    <dgm:cxn modelId="{C2BF768B-B164-410B-A208-F59E57424853}" srcId="{C8F4A412-9177-4FAD-A5F3-3468794AA92D}" destId="{2D8781D2-CDE2-4D1E-B6F8-E3FB94EAF592}" srcOrd="0" destOrd="0" parTransId="{0DE16820-0B51-408F-BB6D-152A6D1CAF66}" sibTransId="{FF60D1C8-B541-46BF-AE9B-F40FF4C35DB3}"/>
    <dgm:cxn modelId="{42FD7D34-7F5A-4E42-AF4E-6A440740E29B}" type="presParOf" srcId="{D94037C2-21A2-4BA3-8C00-6427F995CC06}" destId="{E1F02220-5D35-4D53-8BFF-E6526645A607}" srcOrd="0" destOrd="0" presId="urn:microsoft.com/office/officeart/2005/8/layout/process4"/>
    <dgm:cxn modelId="{808E75FB-FD48-8A4E-BF49-7D08680293C3}" type="presParOf" srcId="{E1F02220-5D35-4D53-8BFF-E6526645A607}" destId="{4D17B1CD-D08D-49DC-857A-AD4CD804FB75}" srcOrd="0" destOrd="0" presId="urn:microsoft.com/office/officeart/2005/8/layout/process4"/>
    <dgm:cxn modelId="{211A61D6-A42E-DB4A-8CA0-A833B7DECAE9}" type="presParOf" srcId="{E1F02220-5D35-4D53-8BFF-E6526645A607}" destId="{87DC8C5B-5FE9-4D3B-BB19-F7B452FEC1F0}" srcOrd="1" destOrd="0" presId="urn:microsoft.com/office/officeart/2005/8/layout/process4"/>
    <dgm:cxn modelId="{D039F832-736B-B643-ACB6-ADC66BB8FE17}" type="presParOf" srcId="{E1F02220-5D35-4D53-8BFF-E6526645A607}" destId="{F95B1537-1807-4AEA-BDE1-0288023D4413}" srcOrd="2" destOrd="0" presId="urn:microsoft.com/office/officeart/2005/8/layout/process4"/>
    <dgm:cxn modelId="{77034E0E-A575-6746-849C-3739CC42E666}" type="presParOf" srcId="{F95B1537-1807-4AEA-BDE1-0288023D4413}" destId="{497DAFBF-9A0D-47BF-8196-2B08E25964B1}" srcOrd="0" destOrd="0" presId="urn:microsoft.com/office/officeart/2005/8/layout/process4"/>
    <dgm:cxn modelId="{9990BD4C-499E-DB48-B2FA-D82A7774C437}" type="presParOf" srcId="{F95B1537-1807-4AEA-BDE1-0288023D4413}" destId="{DC95EEEB-88F6-4876-A941-1434D24E4EF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9BB3BE-F133-412E-B523-10FB4083646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666E3A-87C5-4CCC-9211-A006C5354669}">
      <dgm:prSet/>
      <dgm:spPr/>
      <dgm:t>
        <a:bodyPr/>
        <a:lstStyle/>
        <a:p>
          <a:pPr rtl="0"/>
          <a:endParaRPr lang="ru-RU" dirty="0"/>
        </a:p>
      </dgm:t>
    </dgm:pt>
    <dgm:pt modelId="{D7379A8C-DDE8-403B-B268-23616A62030A}" type="parTrans" cxnId="{E8852205-A1A1-4118-A32B-6D02AD2D9EF1}">
      <dgm:prSet/>
      <dgm:spPr/>
      <dgm:t>
        <a:bodyPr/>
        <a:lstStyle/>
        <a:p>
          <a:endParaRPr lang="ru-RU"/>
        </a:p>
      </dgm:t>
    </dgm:pt>
    <dgm:pt modelId="{180B2787-B524-4ABA-B7B2-7C0A8CA7BCC9}" type="sibTrans" cxnId="{E8852205-A1A1-4118-A32B-6D02AD2D9EF1}">
      <dgm:prSet/>
      <dgm:spPr/>
      <dgm:t>
        <a:bodyPr/>
        <a:lstStyle/>
        <a:p>
          <a:endParaRPr lang="ru-RU"/>
        </a:p>
      </dgm:t>
    </dgm:pt>
    <dgm:pt modelId="{1A5C4C61-C385-4E10-A165-2D2548414418}">
      <dgm:prSet/>
      <dgm:spPr/>
      <dgm:t>
        <a:bodyPr/>
        <a:lstStyle/>
        <a:p>
          <a:pPr rtl="0"/>
          <a:endParaRPr lang="ru-RU" dirty="0"/>
        </a:p>
      </dgm:t>
    </dgm:pt>
    <dgm:pt modelId="{6266B2F2-84F9-414E-9457-D316ADFCA424}" type="parTrans" cxnId="{55CDC2D5-0446-451D-8659-756ED4DCC249}">
      <dgm:prSet/>
      <dgm:spPr/>
      <dgm:t>
        <a:bodyPr/>
        <a:lstStyle/>
        <a:p>
          <a:endParaRPr lang="ru-RU"/>
        </a:p>
      </dgm:t>
    </dgm:pt>
    <dgm:pt modelId="{1C775982-DAE7-48AE-AA5C-B0F3DF841790}" type="sibTrans" cxnId="{55CDC2D5-0446-451D-8659-756ED4DCC249}">
      <dgm:prSet/>
      <dgm:spPr/>
      <dgm:t>
        <a:bodyPr/>
        <a:lstStyle/>
        <a:p>
          <a:endParaRPr lang="ru-RU"/>
        </a:p>
      </dgm:t>
    </dgm:pt>
    <dgm:pt modelId="{C5351DA2-7958-4D43-B081-72DF62855C98}">
      <dgm:prSet/>
      <dgm:spPr/>
      <dgm:t>
        <a:bodyPr/>
        <a:lstStyle/>
        <a:p>
          <a:pPr rtl="0"/>
          <a:endParaRPr lang="ru-RU" dirty="0"/>
        </a:p>
      </dgm:t>
    </dgm:pt>
    <dgm:pt modelId="{724FB2E3-5800-4925-AB88-B1CD71C66F43}" type="parTrans" cxnId="{5B76725E-515B-4942-BDF3-C75F14A3E65A}">
      <dgm:prSet/>
      <dgm:spPr/>
      <dgm:t>
        <a:bodyPr/>
        <a:lstStyle/>
        <a:p>
          <a:endParaRPr lang="ru-RU"/>
        </a:p>
      </dgm:t>
    </dgm:pt>
    <dgm:pt modelId="{25D91FB1-E395-428C-8435-9280C6E21CF9}" type="sibTrans" cxnId="{5B76725E-515B-4942-BDF3-C75F14A3E65A}">
      <dgm:prSet/>
      <dgm:spPr/>
      <dgm:t>
        <a:bodyPr/>
        <a:lstStyle/>
        <a:p>
          <a:endParaRPr lang="ru-RU"/>
        </a:p>
      </dgm:t>
    </dgm:pt>
    <dgm:pt modelId="{0690D665-2299-496B-8639-B00FEE44C13C}">
      <dgm:prSet/>
      <dgm:spPr/>
      <dgm:t>
        <a:bodyPr/>
        <a:lstStyle/>
        <a:p>
          <a:pPr rtl="0"/>
          <a:endParaRPr lang="ru-RU" dirty="0"/>
        </a:p>
      </dgm:t>
    </dgm:pt>
    <dgm:pt modelId="{EBF19936-A129-4BBB-98BF-D25366926B2C}" type="parTrans" cxnId="{C76ED4AA-4209-4792-810E-6EA3E20095EC}">
      <dgm:prSet/>
      <dgm:spPr/>
      <dgm:t>
        <a:bodyPr/>
        <a:lstStyle/>
        <a:p>
          <a:endParaRPr lang="ru-RU"/>
        </a:p>
      </dgm:t>
    </dgm:pt>
    <dgm:pt modelId="{4ABD845B-3009-460A-A8A5-38A24F5C204E}" type="sibTrans" cxnId="{C76ED4AA-4209-4792-810E-6EA3E20095EC}">
      <dgm:prSet/>
      <dgm:spPr/>
      <dgm:t>
        <a:bodyPr/>
        <a:lstStyle/>
        <a:p>
          <a:endParaRPr lang="ru-RU"/>
        </a:p>
      </dgm:t>
    </dgm:pt>
    <dgm:pt modelId="{22CBF25A-F8B8-4122-9760-8054B4357B81}">
      <dgm:prSet/>
      <dgm:spPr/>
      <dgm:t>
        <a:bodyPr/>
        <a:lstStyle/>
        <a:p>
          <a:pPr rtl="0"/>
          <a:endParaRPr lang="ru-RU" dirty="0"/>
        </a:p>
      </dgm:t>
    </dgm:pt>
    <dgm:pt modelId="{62BB3F95-CA99-4EAB-AD0A-B7184A07C270}" type="parTrans" cxnId="{3549192A-4B61-4BFF-B6B2-2C2FFD02DA23}">
      <dgm:prSet/>
      <dgm:spPr/>
      <dgm:t>
        <a:bodyPr/>
        <a:lstStyle/>
        <a:p>
          <a:endParaRPr lang="ru-RU"/>
        </a:p>
      </dgm:t>
    </dgm:pt>
    <dgm:pt modelId="{480C34BC-0286-4CB5-8BC6-DE38A7089907}" type="sibTrans" cxnId="{3549192A-4B61-4BFF-B6B2-2C2FFD02DA23}">
      <dgm:prSet/>
      <dgm:spPr/>
      <dgm:t>
        <a:bodyPr/>
        <a:lstStyle/>
        <a:p>
          <a:endParaRPr lang="ru-RU"/>
        </a:p>
      </dgm:t>
    </dgm:pt>
    <dgm:pt modelId="{74877B1F-D612-4299-A063-065A8B2D170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Фактическое снижение финансирования</a:t>
          </a:r>
          <a:r>
            <a:rPr lang="en-US" sz="1400" dirty="0" smtClean="0"/>
            <a:t> </a:t>
          </a:r>
          <a:r>
            <a:rPr lang="ru-RU" sz="1400" dirty="0" smtClean="0"/>
            <a:t>медучреждений в ЗАТО до 35</a:t>
          </a:r>
          <a:r>
            <a:rPr lang="en-US" sz="1400" dirty="0" smtClean="0"/>
            <a:t>% </a:t>
          </a:r>
          <a:br>
            <a:rPr lang="en-US" sz="1400" dirty="0" smtClean="0"/>
          </a:br>
          <a:r>
            <a:rPr lang="en-US" sz="1400" dirty="0" smtClean="0"/>
            <a:t>(</a:t>
          </a:r>
          <a:r>
            <a:rPr lang="ru-RU" sz="1400" dirty="0" smtClean="0"/>
            <a:t>Лесной, Зеленогорск </a:t>
          </a:r>
          <a:r>
            <a:rPr lang="en-US" sz="1400" dirty="0" smtClean="0"/>
            <a:t>)</a:t>
          </a:r>
          <a:r>
            <a:rPr lang="ru-RU" sz="1400" dirty="0" smtClean="0"/>
            <a:t>, сокращение персонала, коечного фонда и ставок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dirty="0"/>
        </a:p>
      </dgm:t>
    </dgm:pt>
    <dgm:pt modelId="{BA7BEB71-6EEE-419C-8CEB-0D1DF2992C9D}" type="parTrans" cxnId="{1541C32A-BB20-4E93-901A-102BF25061D2}">
      <dgm:prSet/>
      <dgm:spPr/>
      <dgm:t>
        <a:bodyPr/>
        <a:lstStyle/>
        <a:p>
          <a:endParaRPr lang="ru-RU"/>
        </a:p>
      </dgm:t>
    </dgm:pt>
    <dgm:pt modelId="{16CF02AD-C162-4A61-B6B0-778249F28F1E}" type="sibTrans" cxnId="{1541C32A-BB20-4E93-901A-102BF25061D2}">
      <dgm:prSet/>
      <dgm:spPr/>
      <dgm:t>
        <a:bodyPr/>
        <a:lstStyle/>
        <a:p>
          <a:endParaRPr lang="ru-RU"/>
        </a:p>
      </dgm:t>
    </dgm:pt>
    <dgm:pt modelId="{9960167F-B05E-49BA-9AAB-4386A0BC010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Снижение тарифов на медицинские услуги (все ЗАТО)</a:t>
          </a:r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66F87127-F1F9-4F41-A832-9762DE4F5E61}" type="parTrans" cxnId="{A6FA7E88-DDCB-406D-AE43-D721E4AFF94E}">
      <dgm:prSet/>
      <dgm:spPr/>
      <dgm:t>
        <a:bodyPr/>
        <a:lstStyle/>
        <a:p>
          <a:endParaRPr lang="ru-RU"/>
        </a:p>
      </dgm:t>
    </dgm:pt>
    <dgm:pt modelId="{7318B93C-C93C-4A9C-9A4E-10BB5E29317C}" type="sibTrans" cxnId="{A6FA7E88-DDCB-406D-AE43-D721E4AFF94E}">
      <dgm:prSet/>
      <dgm:spPr/>
      <dgm:t>
        <a:bodyPr/>
        <a:lstStyle/>
        <a:p>
          <a:endParaRPr lang="ru-RU"/>
        </a:p>
      </dgm:t>
    </dgm:pt>
    <dgm:pt modelId="{62E7BB32-CCD6-4A5B-BA40-C44498F6E98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Перевод части медицинских услуг ОМС в региональные медицинские учреждения (все ЗАТО)</a:t>
          </a:r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E3A22CA6-4777-45BC-BFDF-B7D600028F55}" type="parTrans" cxnId="{052224B4-56EB-44AD-A540-2FCAF4583EAF}">
      <dgm:prSet/>
      <dgm:spPr/>
      <dgm:t>
        <a:bodyPr/>
        <a:lstStyle/>
        <a:p>
          <a:endParaRPr lang="ru-RU"/>
        </a:p>
      </dgm:t>
    </dgm:pt>
    <dgm:pt modelId="{2CF7A73A-B103-4FE8-99B3-501AC909EBB1}" type="sibTrans" cxnId="{052224B4-56EB-44AD-A540-2FCAF4583EAF}">
      <dgm:prSet/>
      <dgm:spPr/>
      <dgm:t>
        <a:bodyPr/>
        <a:lstStyle/>
        <a:p>
          <a:endParaRPr lang="ru-RU"/>
        </a:p>
      </dgm:t>
    </dgm:pt>
    <dgm:pt modelId="{45652F94-391A-45EE-8F00-DC02F39A649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Отсутствие в перечне ОМС медицинских услуг, фактически оказываемых в ЗАТО</a:t>
          </a:r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B0E15CE3-5BE1-4354-913E-97967BF2572D}" type="parTrans" cxnId="{15819B93-9BFA-403B-9F34-1C400C567ABA}">
      <dgm:prSet/>
      <dgm:spPr/>
      <dgm:t>
        <a:bodyPr/>
        <a:lstStyle/>
        <a:p>
          <a:endParaRPr lang="ru-RU"/>
        </a:p>
      </dgm:t>
    </dgm:pt>
    <dgm:pt modelId="{17C323D7-7857-4557-B9E1-07930069D44B}" type="sibTrans" cxnId="{15819B93-9BFA-403B-9F34-1C400C567ABA}">
      <dgm:prSet/>
      <dgm:spPr/>
      <dgm:t>
        <a:bodyPr/>
        <a:lstStyle/>
        <a:p>
          <a:endParaRPr lang="ru-RU"/>
        </a:p>
      </dgm:t>
    </dgm:pt>
    <dgm:pt modelId="{16E8AC90-F7E5-423E-8E71-871D05D7C62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Недостаток средств для сервисного обслуживания медицинского оборудования и обеспечения расходными материалами</a:t>
          </a:r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854C901E-7164-4D58-BE2A-C93A890041BC}" type="parTrans" cxnId="{1467C9DE-EBEC-4739-AFD5-3FCADCBA1407}">
      <dgm:prSet/>
      <dgm:spPr/>
      <dgm:t>
        <a:bodyPr/>
        <a:lstStyle/>
        <a:p>
          <a:endParaRPr lang="ru-RU"/>
        </a:p>
      </dgm:t>
    </dgm:pt>
    <dgm:pt modelId="{28D961B9-B7B2-4D0B-894A-E3A1021D7FEB}" type="sibTrans" cxnId="{1467C9DE-EBEC-4739-AFD5-3FCADCBA1407}">
      <dgm:prSet/>
      <dgm:spPr/>
      <dgm:t>
        <a:bodyPr/>
        <a:lstStyle/>
        <a:p>
          <a:endParaRPr lang="ru-RU"/>
        </a:p>
      </dgm:t>
    </dgm:pt>
    <dgm:pt modelId="{8D89F3A4-B7AE-4BDD-A84C-F8D914A3BEB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Отсутствие средств на обеспечение жильем молодых специалистов - медиков </a:t>
          </a:r>
        </a:p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CEFFF787-1A18-44D9-88F2-7BF46B3A8A7D}" type="parTrans" cxnId="{D5857C76-31AE-484F-A6AA-E6EF14DABB9E}">
      <dgm:prSet/>
      <dgm:spPr/>
      <dgm:t>
        <a:bodyPr/>
        <a:lstStyle/>
        <a:p>
          <a:endParaRPr lang="ru-RU"/>
        </a:p>
      </dgm:t>
    </dgm:pt>
    <dgm:pt modelId="{24219C85-F375-424A-B393-A07951FE6102}" type="sibTrans" cxnId="{D5857C76-31AE-484F-A6AA-E6EF14DABB9E}">
      <dgm:prSet/>
      <dgm:spPr/>
      <dgm:t>
        <a:bodyPr/>
        <a:lstStyle/>
        <a:p>
          <a:endParaRPr lang="ru-RU"/>
        </a:p>
      </dgm:t>
    </dgm:pt>
    <dgm:pt modelId="{A286B651-4E1B-44EF-861F-6F2B9113824D}">
      <dgm:prSet/>
      <dgm:spPr/>
      <dgm:t>
        <a:bodyPr/>
        <a:lstStyle/>
        <a:p>
          <a:pPr rtl="0"/>
          <a:endParaRPr lang="ru-RU" dirty="0"/>
        </a:p>
      </dgm:t>
    </dgm:pt>
    <dgm:pt modelId="{6B32D108-EF48-444F-8EC5-AF5289728F81}" type="sibTrans" cxnId="{2D9EFACD-9794-4CD3-B21A-FCE0454DDDA2}">
      <dgm:prSet/>
      <dgm:spPr/>
      <dgm:t>
        <a:bodyPr/>
        <a:lstStyle/>
        <a:p>
          <a:endParaRPr lang="ru-RU"/>
        </a:p>
      </dgm:t>
    </dgm:pt>
    <dgm:pt modelId="{D80151BC-0165-4FCC-9CC1-467D10409DF1}" type="parTrans" cxnId="{2D9EFACD-9794-4CD3-B21A-FCE0454DDDA2}">
      <dgm:prSet/>
      <dgm:spPr/>
      <dgm:t>
        <a:bodyPr/>
        <a:lstStyle/>
        <a:p>
          <a:endParaRPr lang="ru-RU"/>
        </a:p>
      </dgm:t>
    </dgm:pt>
    <dgm:pt modelId="{8A59AB00-9F58-4A62-A7C0-6696315C7024}">
      <dgm:prSet custT="1"/>
      <dgm:spPr/>
      <dgm:t>
        <a:bodyPr/>
        <a:lstStyle/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dirty="0"/>
        </a:p>
      </dgm:t>
    </dgm:pt>
    <dgm:pt modelId="{614C7E8D-7767-4CB0-9859-F1CE63B66B12}" type="parTrans" cxnId="{37E094AB-3FDB-44A5-BABB-15077C37737A}">
      <dgm:prSet/>
      <dgm:spPr/>
      <dgm:t>
        <a:bodyPr/>
        <a:lstStyle/>
        <a:p>
          <a:endParaRPr lang="ru-RU"/>
        </a:p>
      </dgm:t>
    </dgm:pt>
    <dgm:pt modelId="{7AF1EAF2-9664-4F47-8DDF-8C6E63A54D56}" type="sibTrans" cxnId="{37E094AB-3FDB-44A5-BABB-15077C37737A}">
      <dgm:prSet/>
      <dgm:spPr/>
      <dgm:t>
        <a:bodyPr/>
        <a:lstStyle/>
        <a:p>
          <a:endParaRPr lang="ru-RU"/>
        </a:p>
      </dgm:t>
    </dgm:pt>
    <dgm:pt modelId="{25020943-8555-4748-904D-5B642AC2594C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A353331C-104D-4843-AC97-152833FBAFB9}" type="parTrans" cxnId="{ABAFF333-610B-4082-929E-889B92FA7495}">
      <dgm:prSet/>
      <dgm:spPr/>
      <dgm:t>
        <a:bodyPr/>
        <a:lstStyle/>
        <a:p>
          <a:endParaRPr lang="ru-RU"/>
        </a:p>
      </dgm:t>
    </dgm:pt>
    <dgm:pt modelId="{F08FD586-38B1-478F-BECC-F9CEFEEFFE94}" type="sibTrans" cxnId="{ABAFF333-610B-4082-929E-889B92FA7495}">
      <dgm:prSet/>
      <dgm:spPr/>
      <dgm:t>
        <a:bodyPr/>
        <a:lstStyle/>
        <a:p>
          <a:endParaRPr lang="ru-RU"/>
        </a:p>
      </dgm:t>
    </dgm:pt>
    <dgm:pt modelId="{95221FD6-07CF-4F0F-AF95-5A7D6F044918}">
      <dgm:prSet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56F95B50-62CE-4C4E-BADA-95AD3C58850D}" type="parTrans" cxnId="{C730F861-12FF-4EB0-A7EE-5A26669E341E}">
      <dgm:prSet/>
      <dgm:spPr/>
      <dgm:t>
        <a:bodyPr/>
        <a:lstStyle/>
        <a:p>
          <a:endParaRPr lang="ru-RU"/>
        </a:p>
      </dgm:t>
    </dgm:pt>
    <dgm:pt modelId="{DADB9F2E-63D9-4160-A425-8EBDAFAA1857}" type="sibTrans" cxnId="{C730F861-12FF-4EB0-A7EE-5A26669E341E}">
      <dgm:prSet/>
      <dgm:spPr/>
      <dgm:t>
        <a:bodyPr/>
        <a:lstStyle/>
        <a:p>
          <a:endParaRPr lang="ru-RU"/>
        </a:p>
      </dgm:t>
    </dgm:pt>
    <dgm:pt modelId="{28A4D7F9-7653-4957-BF29-9DB33EF74E45}">
      <dgm:prSet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900" dirty="0"/>
        </a:p>
      </dgm:t>
    </dgm:pt>
    <dgm:pt modelId="{4F570CF9-B30F-46F3-AF61-B9FBBDB19FE3}" type="parTrans" cxnId="{91CA1094-C340-4122-BB55-B07FA6FEF7B7}">
      <dgm:prSet/>
      <dgm:spPr/>
      <dgm:t>
        <a:bodyPr/>
        <a:lstStyle/>
        <a:p>
          <a:endParaRPr lang="ru-RU"/>
        </a:p>
      </dgm:t>
    </dgm:pt>
    <dgm:pt modelId="{90937DFB-ED9B-4E72-966B-C4BEDB0186AC}" type="sibTrans" cxnId="{91CA1094-C340-4122-BB55-B07FA6FEF7B7}">
      <dgm:prSet/>
      <dgm:spPr/>
      <dgm:t>
        <a:bodyPr/>
        <a:lstStyle/>
        <a:p>
          <a:endParaRPr lang="ru-RU"/>
        </a:p>
      </dgm:t>
    </dgm:pt>
    <dgm:pt modelId="{44DE4C1B-8C62-423E-BD39-3B48BA72F1E7}" type="pres">
      <dgm:prSet presAssocID="{D59BB3BE-F133-412E-B523-10FB408364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1D9919-AA2B-4488-AAA9-C7321A2C0D7E}" type="pres">
      <dgm:prSet presAssocID="{A286B651-4E1B-44EF-861F-6F2B9113824D}" presName="composite" presStyleCnt="0"/>
      <dgm:spPr/>
    </dgm:pt>
    <dgm:pt modelId="{BB6C6DDC-8310-4761-AB1A-0404CD2AFB24}" type="pres">
      <dgm:prSet presAssocID="{A286B651-4E1B-44EF-861F-6F2B9113824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DBBC7-320B-468C-AAD6-ED924B9DBB02}" type="pres">
      <dgm:prSet presAssocID="{A286B651-4E1B-44EF-861F-6F2B9113824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2577F-D7D1-4FF2-BBDA-8D91E584D947}" type="pres">
      <dgm:prSet presAssocID="{6B32D108-EF48-444F-8EC5-AF5289728F81}" presName="sp" presStyleCnt="0"/>
      <dgm:spPr/>
    </dgm:pt>
    <dgm:pt modelId="{0D84319A-F28D-4C82-A127-3A7ECA328C20}" type="pres">
      <dgm:prSet presAssocID="{17666E3A-87C5-4CCC-9211-A006C5354669}" presName="composite" presStyleCnt="0"/>
      <dgm:spPr/>
    </dgm:pt>
    <dgm:pt modelId="{9E030834-C7D8-4E6A-A7AA-5D3F89DEA81A}" type="pres">
      <dgm:prSet presAssocID="{17666E3A-87C5-4CCC-9211-A006C535466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4967B-32A1-40B2-AD6B-ACE7D0B7345C}" type="pres">
      <dgm:prSet presAssocID="{17666E3A-87C5-4CCC-9211-A006C535466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917D1-EEC1-4A4F-AF4D-A6E4CD10FE08}" type="pres">
      <dgm:prSet presAssocID="{180B2787-B524-4ABA-B7B2-7C0A8CA7BCC9}" presName="sp" presStyleCnt="0"/>
      <dgm:spPr/>
    </dgm:pt>
    <dgm:pt modelId="{16B5B897-2A33-4930-9086-A35FDE790FB7}" type="pres">
      <dgm:prSet presAssocID="{1A5C4C61-C385-4E10-A165-2D2548414418}" presName="composite" presStyleCnt="0"/>
      <dgm:spPr/>
    </dgm:pt>
    <dgm:pt modelId="{EB6851EF-89DC-455A-986E-E8E22A9C9364}" type="pres">
      <dgm:prSet presAssocID="{1A5C4C61-C385-4E10-A165-2D254841441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38049-CAAB-478C-90E4-197D91446832}" type="pres">
      <dgm:prSet presAssocID="{1A5C4C61-C385-4E10-A165-2D254841441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08AE9-CC2E-4DDD-8FF3-FD47C3A3D32E}" type="pres">
      <dgm:prSet presAssocID="{1C775982-DAE7-48AE-AA5C-B0F3DF841790}" presName="sp" presStyleCnt="0"/>
      <dgm:spPr/>
    </dgm:pt>
    <dgm:pt modelId="{9AEB89EE-58C7-4D35-B781-0F2F33282DC7}" type="pres">
      <dgm:prSet presAssocID="{C5351DA2-7958-4D43-B081-72DF62855C98}" presName="composite" presStyleCnt="0"/>
      <dgm:spPr/>
    </dgm:pt>
    <dgm:pt modelId="{95D25F80-4ECD-404E-AD1E-BC83923A69AC}" type="pres">
      <dgm:prSet presAssocID="{C5351DA2-7958-4D43-B081-72DF62855C9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7DD4F-6C6F-4A49-BFC6-FE8794B41EDA}" type="pres">
      <dgm:prSet presAssocID="{C5351DA2-7958-4D43-B081-72DF62855C9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23EC9-3B1B-49F1-8876-5488E2B28632}" type="pres">
      <dgm:prSet presAssocID="{25D91FB1-E395-428C-8435-9280C6E21CF9}" presName="sp" presStyleCnt="0"/>
      <dgm:spPr/>
    </dgm:pt>
    <dgm:pt modelId="{855EDC99-AB9C-4EE2-B36A-7BDBA21C95AB}" type="pres">
      <dgm:prSet presAssocID="{0690D665-2299-496B-8639-B00FEE44C13C}" presName="composite" presStyleCnt="0"/>
      <dgm:spPr/>
    </dgm:pt>
    <dgm:pt modelId="{4FACF555-708A-47B1-A341-ECB5E9D88CE3}" type="pres">
      <dgm:prSet presAssocID="{0690D665-2299-496B-8639-B00FEE44C13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E5339-6CE9-4055-961F-0AA9EF39AB18}" type="pres">
      <dgm:prSet presAssocID="{0690D665-2299-496B-8639-B00FEE44C13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3B3B6-7A7D-4B12-AA1D-F043A66415B2}" type="pres">
      <dgm:prSet presAssocID="{4ABD845B-3009-460A-A8A5-38A24F5C204E}" presName="sp" presStyleCnt="0"/>
      <dgm:spPr/>
    </dgm:pt>
    <dgm:pt modelId="{C4C571CB-7F4C-4CB9-9373-49603B940651}" type="pres">
      <dgm:prSet presAssocID="{22CBF25A-F8B8-4122-9760-8054B4357B81}" presName="composite" presStyleCnt="0"/>
      <dgm:spPr/>
    </dgm:pt>
    <dgm:pt modelId="{52382BB7-080B-4A56-A3C1-4A01EB8B153C}" type="pres">
      <dgm:prSet presAssocID="{22CBF25A-F8B8-4122-9760-8054B4357B8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7E431-5198-463C-8AC0-B64EF65A9D2B}" type="pres">
      <dgm:prSet presAssocID="{22CBF25A-F8B8-4122-9760-8054B4357B81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ED4AA-4209-4792-810E-6EA3E20095EC}" srcId="{D59BB3BE-F133-412E-B523-10FB40836469}" destId="{0690D665-2299-496B-8639-B00FEE44C13C}" srcOrd="4" destOrd="0" parTransId="{EBF19936-A129-4BBB-98BF-D25366926B2C}" sibTransId="{4ABD845B-3009-460A-A8A5-38A24F5C204E}"/>
    <dgm:cxn modelId="{C24DE2F2-33D0-4755-9EA7-9A25547D974E}" type="presOf" srcId="{C5351DA2-7958-4D43-B081-72DF62855C98}" destId="{95D25F80-4ECD-404E-AD1E-BC83923A69AC}" srcOrd="0" destOrd="0" presId="urn:microsoft.com/office/officeart/2005/8/layout/chevron2"/>
    <dgm:cxn modelId="{387B2E9E-4F86-4A44-8DD2-D7374A748B7B}" type="presOf" srcId="{0690D665-2299-496B-8639-B00FEE44C13C}" destId="{4FACF555-708A-47B1-A341-ECB5E9D88CE3}" srcOrd="0" destOrd="0" presId="urn:microsoft.com/office/officeart/2005/8/layout/chevron2"/>
    <dgm:cxn modelId="{3549192A-4B61-4BFF-B6B2-2C2FFD02DA23}" srcId="{D59BB3BE-F133-412E-B523-10FB40836469}" destId="{22CBF25A-F8B8-4122-9760-8054B4357B81}" srcOrd="5" destOrd="0" parTransId="{62BB3F95-CA99-4EAB-AD0A-B7184A07C270}" sibTransId="{480C34BC-0286-4CB5-8BC6-DE38A7089907}"/>
    <dgm:cxn modelId="{C730F861-12FF-4EB0-A7EE-5A26669E341E}" srcId="{0690D665-2299-496B-8639-B00FEE44C13C}" destId="{95221FD6-07CF-4F0F-AF95-5A7D6F044918}" srcOrd="0" destOrd="0" parTransId="{56F95B50-62CE-4C4E-BADA-95AD3C58850D}" sibTransId="{DADB9F2E-63D9-4160-A425-8EBDAFAA1857}"/>
    <dgm:cxn modelId="{7AD7C551-C437-45B6-8EFF-AF4B5902886B}" type="presOf" srcId="{8A59AB00-9F58-4A62-A7C0-6696315C7024}" destId="{23FDBBC7-320B-468C-AAD6-ED924B9DBB02}" srcOrd="0" destOrd="0" presId="urn:microsoft.com/office/officeart/2005/8/layout/chevron2"/>
    <dgm:cxn modelId="{5F4D9A94-2F61-49D6-9E59-0ECE0E0659BA}" type="presOf" srcId="{17666E3A-87C5-4CCC-9211-A006C5354669}" destId="{9E030834-C7D8-4E6A-A7AA-5D3F89DEA81A}" srcOrd="0" destOrd="0" presId="urn:microsoft.com/office/officeart/2005/8/layout/chevron2"/>
    <dgm:cxn modelId="{323100EC-53A4-4D67-8ABF-360D514FC644}" type="presOf" srcId="{8D89F3A4-B7AE-4BDD-A84C-F8D914A3BEB2}" destId="{86D7E431-5198-463C-8AC0-B64EF65A9D2B}" srcOrd="0" destOrd="1" presId="urn:microsoft.com/office/officeart/2005/8/layout/chevron2"/>
    <dgm:cxn modelId="{6C4B657B-452A-4C54-9CAA-216C961ACF80}" type="presOf" srcId="{74877B1F-D612-4299-A063-065A8B2D1706}" destId="{23FDBBC7-320B-468C-AAD6-ED924B9DBB02}" srcOrd="0" destOrd="1" presId="urn:microsoft.com/office/officeart/2005/8/layout/chevron2"/>
    <dgm:cxn modelId="{DA2A35A9-1F30-43D2-BF93-A5A076022210}" type="presOf" srcId="{D59BB3BE-F133-412E-B523-10FB40836469}" destId="{44DE4C1B-8C62-423E-BD39-3B48BA72F1E7}" srcOrd="0" destOrd="0" presId="urn:microsoft.com/office/officeart/2005/8/layout/chevron2"/>
    <dgm:cxn modelId="{877CB2D7-2333-4844-8DF6-2FF33B9191EC}" type="presOf" srcId="{45652F94-391A-45EE-8F00-DC02F39A649A}" destId="{8CF7DD4F-6C6F-4A49-BFC6-FE8794B41EDA}" srcOrd="0" destOrd="0" presId="urn:microsoft.com/office/officeart/2005/8/layout/chevron2"/>
    <dgm:cxn modelId="{3583D5B3-DD65-45C3-AE11-6C5852FA3885}" type="presOf" srcId="{16E8AC90-F7E5-423E-8E71-871D05D7C620}" destId="{E6CE5339-6CE9-4055-961F-0AA9EF39AB18}" srcOrd="0" destOrd="1" presId="urn:microsoft.com/office/officeart/2005/8/layout/chevron2"/>
    <dgm:cxn modelId="{1B6CEC82-5B48-4188-BF0E-A2F2657822BD}" type="presOf" srcId="{9960167F-B05E-49BA-9AAB-4386A0BC0108}" destId="{4174967B-32A1-40B2-AD6B-ACE7D0B7345C}" srcOrd="0" destOrd="0" presId="urn:microsoft.com/office/officeart/2005/8/layout/chevron2"/>
    <dgm:cxn modelId="{D5857C76-31AE-484F-A6AA-E6EF14DABB9E}" srcId="{22CBF25A-F8B8-4122-9760-8054B4357B81}" destId="{8D89F3A4-B7AE-4BDD-A84C-F8D914A3BEB2}" srcOrd="1" destOrd="0" parTransId="{CEFFF787-1A18-44D9-88F2-7BF46B3A8A7D}" sibTransId="{24219C85-F375-424A-B393-A07951FE6102}"/>
    <dgm:cxn modelId="{A6FA7E88-DDCB-406D-AE43-D721E4AFF94E}" srcId="{17666E3A-87C5-4CCC-9211-A006C5354669}" destId="{9960167F-B05E-49BA-9AAB-4386A0BC0108}" srcOrd="0" destOrd="0" parTransId="{66F87127-F1F9-4F41-A832-9762DE4F5E61}" sibTransId="{7318B93C-C93C-4A9C-9A4E-10BB5E29317C}"/>
    <dgm:cxn modelId="{37E094AB-3FDB-44A5-BABB-15077C37737A}" srcId="{A286B651-4E1B-44EF-861F-6F2B9113824D}" destId="{8A59AB00-9F58-4A62-A7C0-6696315C7024}" srcOrd="0" destOrd="0" parTransId="{614C7E8D-7767-4CB0-9859-F1CE63B66B12}" sibTransId="{7AF1EAF2-9664-4F47-8DDF-8C6E63A54D56}"/>
    <dgm:cxn modelId="{88EB1608-09C6-4C91-AFC3-8FDEC4A6D5BB}" type="presOf" srcId="{1A5C4C61-C385-4E10-A165-2D2548414418}" destId="{EB6851EF-89DC-455A-986E-E8E22A9C9364}" srcOrd="0" destOrd="0" presId="urn:microsoft.com/office/officeart/2005/8/layout/chevron2"/>
    <dgm:cxn modelId="{5C6E2AE7-591B-4D66-894B-CFB81E805D34}" type="presOf" srcId="{22CBF25A-F8B8-4122-9760-8054B4357B81}" destId="{52382BB7-080B-4A56-A3C1-4A01EB8B153C}" srcOrd="0" destOrd="0" presId="urn:microsoft.com/office/officeart/2005/8/layout/chevron2"/>
    <dgm:cxn modelId="{15819B93-9BFA-403B-9F34-1C400C567ABA}" srcId="{C5351DA2-7958-4D43-B081-72DF62855C98}" destId="{45652F94-391A-45EE-8F00-DC02F39A649A}" srcOrd="0" destOrd="0" parTransId="{B0E15CE3-5BE1-4354-913E-97967BF2572D}" sibTransId="{17C323D7-7857-4557-B9E1-07930069D44B}"/>
    <dgm:cxn modelId="{1467C9DE-EBEC-4739-AFD5-3FCADCBA1407}" srcId="{0690D665-2299-496B-8639-B00FEE44C13C}" destId="{16E8AC90-F7E5-423E-8E71-871D05D7C620}" srcOrd="1" destOrd="0" parTransId="{854C901E-7164-4D58-BE2A-C93A890041BC}" sibTransId="{28D961B9-B7B2-4D0B-894A-E3A1021D7FEB}"/>
    <dgm:cxn modelId="{25E93B36-9920-4B5A-BED1-A4DEEE4A2819}" type="presOf" srcId="{A286B651-4E1B-44EF-861F-6F2B9113824D}" destId="{BB6C6DDC-8310-4761-AB1A-0404CD2AFB24}" srcOrd="0" destOrd="0" presId="urn:microsoft.com/office/officeart/2005/8/layout/chevron2"/>
    <dgm:cxn modelId="{1541C32A-BB20-4E93-901A-102BF25061D2}" srcId="{A286B651-4E1B-44EF-861F-6F2B9113824D}" destId="{74877B1F-D612-4299-A063-065A8B2D1706}" srcOrd="1" destOrd="0" parTransId="{BA7BEB71-6EEE-419C-8CEB-0D1DF2992C9D}" sibTransId="{16CF02AD-C162-4A61-B6B0-778249F28F1E}"/>
    <dgm:cxn modelId="{55CDC2D5-0446-451D-8659-756ED4DCC249}" srcId="{D59BB3BE-F133-412E-B523-10FB40836469}" destId="{1A5C4C61-C385-4E10-A165-2D2548414418}" srcOrd="2" destOrd="0" parTransId="{6266B2F2-84F9-414E-9457-D316ADFCA424}" sibTransId="{1C775982-DAE7-48AE-AA5C-B0F3DF841790}"/>
    <dgm:cxn modelId="{5B76725E-515B-4942-BDF3-C75F14A3E65A}" srcId="{D59BB3BE-F133-412E-B523-10FB40836469}" destId="{C5351DA2-7958-4D43-B081-72DF62855C98}" srcOrd="3" destOrd="0" parTransId="{724FB2E3-5800-4925-AB88-B1CD71C66F43}" sibTransId="{25D91FB1-E395-428C-8435-9280C6E21CF9}"/>
    <dgm:cxn modelId="{7819DE0D-FD9C-4CE9-9C73-0AE45D3BA4CF}" type="presOf" srcId="{95221FD6-07CF-4F0F-AF95-5A7D6F044918}" destId="{E6CE5339-6CE9-4055-961F-0AA9EF39AB18}" srcOrd="0" destOrd="0" presId="urn:microsoft.com/office/officeart/2005/8/layout/chevron2"/>
    <dgm:cxn modelId="{2D9EFACD-9794-4CD3-B21A-FCE0454DDDA2}" srcId="{D59BB3BE-F133-412E-B523-10FB40836469}" destId="{A286B651-4E1B-44EF-861F-6F2B9113824D}" srcOrd="0" destOrd="0" parTransId="{D80151BC-0165-4FCC-9CC1-467D10409DF1}" sibTransId="{6B32D108-EF48-444F-8EC5-AF5289728F81}"/>
    <dgm:cxn modelId="{88CB69AF-496A-41F5-B559-1E8376EDB0A4}" type="presOf" srcId="{62E7BB32-CCD6-4A5B-BA40-C44498F6E989}" destId="{99B38049-CAAB-478C-90E4-197D91446832}" srcOrd="0" destOrd="1" presId="urn:microsoft.com/office/officeart/2005/8/layout/chevron2"/>
    <dgm:cxn modelId="{91CA1094-C340-4122-BB55-B07FA6FEF7B7}" srcId="{22CBF25A-F8B8-4122-9760-8054B4357B81}" destId="{28A4D7F9-7653-4957-BF29-9DB33EF74E45}" srcOrd="0" destOrd="0" parTransId="{4F570CF9-B30F-46F3-AF61-B9FBBDB19FE3}" sibTransId="{90937DFB-ED9B-4E72-966B-C4BEDB0186AC}"/>
    <dgm:cxn modelId="{E8852205-A1A1-4118-A32B-6D02AD2D9EF1}" srcId="{D59BB3BE-F133-412E-B523-10FB40836469}" destId="{17666E3A-87C5-4CCC-9211-A006C5354669}" srcOrd="1" destOrd="0" parTransId="{D7379A8C-DDE8-403B-B268-23616A62030A}" sibTransId="{180B2787-B524-4ABA-B7B2-7C0A8CA7BCC9}"/>
    <dgm:cxn modelId="{73D8026D-08B0-4684-ACC4-DF8F879CCBF5}" type="presOf" srcId="{25020943-8555-4748-904D-5B642AC2594C}" destId="{99B38049-CAAB-478C-90E4-197D91446832}" srcOrd="0" destOrd="0" presId="urn:microsoft.com/office/officeart/2005/8/layout/chevron2"/>
    <dgm:cxn modelId="{052224B4-56EB-44AD-A540-2FCAF4583EAF}" srcId="{1A5C4C61-C385-4E10-A165-2D2548414418}" destId="{62E7BB32-CCD6-4A5B-BA40-C44498F6E989}" srcOrd="1" destOrd="0" parTransId="{E3A22CA6-4777-45BC-BFDF-B7D600028F55}" sibTransId="{2CF7A73A-B103-4FE8-99B3-501AC909EBB1}"/>
    <dgm:cxn modelId="{ABAFF333-610B-4082-929E-889B92FA7495}" srcId="{1A5C4C61-C385-4E10-A165-2D2548414418}" destId="{25020943-8555-4748-904D-5B642AC2594C}" srcOrd="0" destOrd="0" parTransId="{A353331C-104D-4843-AC97-152833FBAFB9}" sibTransId="{F08FD586-38B1-478F-BECC-F9CEFEEFFE94}"/>
    <dgm:cxn modelId="{0305B95A-871F-4C57-8A2B-F1A55C76BF73}" type="presOf" srcId="{28A4D7F9-7653-4957-BF29-9DB33EF74E45}" destId="{86D7E431-5198-463C-8AC0-B64EF65A9D2B}" srcOrd="0" destOrd="0" presId="urn:microsoft.com/office/officeart/2005/8/layout/chevron2"/>
    <dgm:cxn modelId="{238D93B2-5028-49DB-88DA-B58DCDF21286}" type="presParOf" srcId="{44DE4C1B-8C62-423E-BD39-3B48BA72F1E7}" destId="{571D9919-AA2B-4488-AAA9-C7321A2C0D7E}" srcOrd="0" destOrd="0" presId="urn:microsoft.com/office/officeart/2005/8/layout/chevron2"/>
    <dgm:cxn modelId="{8D053D5A-8ED3-40F1-9237-E87EE21D3E2B}" type="presParOf" srcId="{571D9919-AA2B-4488-AAA9-C7321A2C0D7E}" destId="{BB6C6DDC-8310-4761-AB1A-0404CD2AFB24}" srcOrd="0" destOrd="0" presId="urn:microsoft.com/office/officeart/2005/8/layout/chevron2"/>
    <dgm:cxn modelId="{0BE9B24A-3FC0-4BE9-9EB7-12501FDB654A}" type="presParOf" srcId="{571D9919-AA2B-4488-AAA9-C7321A2C0D7E}" destId="{23FDBBC7-320B-468C-AAD6-ED924B9DBB02}" srcOrd="1" destOrd="0" presId="urn:microsoft.com/office/officeart/2005/8/layout/chevron2"/>
    <dgm:cxn modelId="{04B0AD73-9836-445A-923D-73EB335AEB04}" type="presParOf" srcId="{44DE4C1B-8C62-423E-BD39-3B48BA72F1E7}" destId="{9ED2577F-D7D1-4FF2-BBDA-8D91E584D947}" srcOrd="1" destOrd="0" presId="urn:microsoft.com/office/officeart/2005/8/layout/chevron2"/>
    <dgm:cxn modelId="{1FA65DC8-DC54-4E5E-AA2A-E412FA76C335}" type="presParOf" srcId="{44DE4C1B-8C62-423E-BD39-3B48BA72F1E7}" destId="{0D84319A-F28D-4C82-A127-3A7ECA328C20}" srcOrd="2" destOrd="0" presId="urn:microsoft.com/office/officeart/2005/8/layout/chevron2"/>
    <dgm:cxn modelId="{848DDD1D-5E5F-420D-AA49-1A6E4538ABF4}" type="presParOf" srcId="{0D84319A-F28D-4C82-A127-3A7ECA328C20}" destId="{9E030834-C7D8-4E6A-A7AA-5D3F89DEA81A}" srcOrd="0" destOrd="0" presId="urn:microsoft.com/office/officeart/2005/8/layout/chevron2"/>
    <dgm:cxn modelId="{9D452D52-DB80-4388-BDF9-0EBA6AC2EEEA}" type="presParOf" srcId="{0D84319A-F28D-4C82-A127-3A7ECA328C20}" destId="{4174967B-32A1-40B2-AD6B-ACE7D0B7345C}" srcOrd="1" destOrd="0" presId="urn:microsoft.com/office/officeart/2005/8/layout/chevron2"/>
    <dgm:cxn modelId="{03E8D638-4CBB-43C6-9DAB-FC5BF54267E1}" type="presParOf" srcId="{44DE4C1B-8C62-423E-BD39-3B48BA72F1E7}" destId="{65C917D1-EEC1-4A4F-AF4D-A6E4CD10FE08}" srcOrd="3" destOrd="0" presId="urn:microsoft.com/office/officeart/2005/8/layout/chevron2"/>
    <dgm:cxn modelId="{5F9290BE-EBE9-4DD2-AFCB-D8827E06FAE5}" type="presParOf" srcId="{44DE4C1B-8C62-423E-BD39-3B48BA72F1E7}" destId="{16B5B897-2A33-4930-9086-A35FDE790FB7}" srcOrd="4" destOrd="0" presId="urn:microsoft.com/office/officeart/2005/8/layout/chevron2"/>
    <dgm:cxn modelId="{4A488420-C6DF-4247-9470-49471A3FF9C5}" type="presParOf" srcId="{16B5B897-2A33-4930-9086-A35FDE790FB7}" destId="{EB6851EF-89DC-455A-986E-E8E22A9C9364}" srcOrd="0" destOrd="0" presId="urn:microsoft.com/office/officeart/2005/8/layout/chevron2"/>
    <dgm:cxn modelId="{112D5E80-CBA1-4E41-B0D3-8B5F066C38B0}" type="presParOf" srcId="{16B5B897-2A33-4930-9086-A35FDE790FB7}" destId="{99B38049-CAAB-478C-90E4-197D91446832}" srcOrd="1" destOrd="0" presId="urn:microsoft.com/office/officeart/2005/8/layout/chevron2"/>
    <dgm:cxn modelId="{DF587D6C-7DC0-4700-A823-D6E527A89859}" type="presParOf" srcId="{44DE4C1B-8C62-423E-BD39-3B48BA72F1E7}" destId="{EE808AE9-CC2E-4DDD-8FF3-FD47C3A3D32E}" srcOrd="5" destOrd="0" presId="urn:microsoft.com/office/officeart/2005/8/layout/chevron2"/>
    <dgm:cxn modelId="{32D76E00-63D2-4ECC-A365-E422CED4C66A}" type="presParOf" srcId="{44DE4C1B-8C62-423E-BD39-3B48BA72F1E7}" destId="{9AEB89EE-58C7-4D35-B781-0F2F33282DC7}" srcOrd="6" destOrd="0" presId="urn:microsoft.com/office/officeart/2005/8/layout/chevron2"/>
    <dgm:cxn modelId="{D86D4889-22DA-470C-8392-B5FC618FD5A6}" type="presParOf" srcId="{9AEB89EE-58C7-4D35-B781-0F2F33282DC7}" destId="{95D25F80-4ECD-404E-AD1E-BC83923A69AC}" srcOrd="0" destOrd="0" presId="urn:microsoft.com/office/officeart/2005/8/layout/chevron2"/>
    <dgm:cxn modelId="{EA843252-E53C-4232-8BD4-AC46865279B2}" type="presParOf" srcId="{9AEB89EE-58C7-4D35-B781-0F2F33282DC7}" destId="{8CF7DD4F-6C6F-4A49-BFC6-FE8794B41EDA}" srcOrd="1" destOrd="0" presId="urn:microsoft.com/office/officeart/2005/8/layout/chevron2"/>
    <dgm:cxn modelId="{2AC60D94-ABC5-4B65-B827-91785BC03C7F}" type="presParOf" srcId="{44DE4C1B-8C62-423E-BD39-3B48BA72F1E7}" destId="{DFC23EC9-3B1B-49F1-8876-5488E2B28632}" srcOrd="7" destOrd="0" presId="urn:microsoft.com/office/officeart/2005/8/layout/chevron2"/>
    <dgm:cxn modelId="{695C3C06-E213-4379-981D-FBC539204F29}" type="presParOf" srcId="{44DE4C1B-8C62-423E-BD39-3B48BA72F1E7}" destId="{855EDC99-AB9C-4EE2-B36A-7BDBA21C95AB}" srcOrd="8" destOrd="0" presId="urn:microsoft.com/office/officeart/2005/8/layout/chevron2"/>
    <dgm:cxn modelId="{8D8D9630-FF10-438A-8B42-BC28E1AB3F0B}" type="presParOf" srcId="{855EDC99-AB9C-4EE2-B36A-7BDBA21C95AB}" destId="{4FACF555-708A-47B1-A341-ECB5E9D88CE3}" srcOrd="0" destOrd="0" presId="urn:microsoft.com/office/officeart/2005/8/layout/chevron2"/>
    <dgm:cxn modelId="{7F07897B-D99E-4A81-AD45-05DD7A6DC17C}" type="presParOf" srcId="{855EDC99-AB9C-4EE2-B36A-7BDBA21C95AB}" destId="{E6CE5339-6CE9-4055-961F-0AA9EF39AB18}" srcOrd="1" destOrd="0" presId="urn:microsoft.com/office/officeart/2005/8/layout/chevron2"/>
    <dgm:cxn modelId="{7AC10237-5C99-48E5-BDC7-82007E715144}" type="presParOf" srcId="{44DE4C1B-8C62-423E-BD39-3B48BA72F1E7}" destId="{F3A3B3B6-7A7D-4B12-AA1D-F043A66415B2}" srcOrd="9" destOrd="0" presId="urn:microsoft.com/office/officeart/2005/8/layout/chevron2"/>
    <dgm:cxn modelId="{E6B6A617-D6BD-40A8-B40C-269226EC978E}" type="presParOf" srcId="{44DE4C1B-8C62-423E-BD39-3B48BA72F1E7}" destId="{C4C571CB-7F4C-4CB9-9373-49603B940651}" srcOrd="10" destOrd="0" presId="urn:microsoft.com/office/officeart/2005/8/layout/chevron2"/>
    <dgm:cxn modelId="{1AC1E3BD-2F3A-488B-81DF-AE93CEA9504D}" type="presParOf" srcId="{C4C571CB-7F4C-4CB9-9373-49603B940651}" destId="{52382BB7-080B-4A56-A3C1-4A01EB8B153C}" srcOrd="0" destOrd="0" presId="urn:microsoft.com/office/officeart/2005/8/layout/chevron2"/>
    <dgm:cxn modelId="{1542A0DB-3576-4AED-BFFF-02FB73704A89}" type="presParOf" srcId="{C4C571CB-7F4C-4CB9-9373-49603B940651}" destId="{86D7E431-5198-463C-8AC0-B64EF65A9D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BF054D-7084-C745-A2C9-3294DB07ED07}" type="doc">
      <dgm:prSet loTypeId="urn:microsoft.com/office/officeart/2005/8/layout/cycle4#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8CA5E-3950-8C41-9704-80D0AA5E888D}">
      <dgm:prSet phldrT="[Text]"/>
      <dgm:spPr/>
      <dgm:t>
        <a:bodyPr/>
        <a:lstStyle/>
        <a:p>
          <a:r>
            <a:rPr lang="ru-RU" dirty="0" smtClean="0"/>
            <a:t>Федеральный уровень</a:t>
          </a:r>
          <a:endParaRPr lang="en-US" dirty="0"/>
        </a:p>
      </dgm:t>
    </dgm:pt>
    <dgm:pt modelId="{DC08B528-1104-C844-BAD6-F1CC63CF2CF7}" type="parTrans" cxnId="{9A6FC1D6-BD61-4440-83F6-7F3BA3F01D3B}">
      <dgm:prSet/>
      <dgm:spPr/>
      <dgm:t>
        <a:bodyPr/>
        <a:lstStyle/>
        <a:p>
          <a:endParaRPr lang="en-US"/>
        </a:p>
      </dgm:t>
    </dgm:pt>
    <dgm:pt modelId="{0A5AB22D-0FC1-8049-9693-49998DA352C6}" type="sibTrans" cxnId="{9A6FC1D6-BD61-4440-83F6-7F3BA3F01D3B}">
      <dgm:prSet/>
      <dgm:spPr/>
      <dgm:t>
        <a:bodyPr/>
        <a:lstStyle/>
        <a:p>
          <a:endParaRPr lang="en-US"/>
        </a:p>
      </dgm:t>
    </dgm:pt>
    <dgm:pt modelId="{53CE079D-D858-1F47-B621-957AA7ACFACD}">
      <dgm:prSet phldrT="[Text]"/>
      <dgm:spPr/>
      <dgm:t>
        <a:bodyPr/>
        <a:lstStyle/>
        <a:p>
          <a:r>
            <a:rPr lang="ru-RU" dirty="0" smtClean="0"/>
            <a:t>Уровень ОМС и базового предприятия</a:t>
          </a:r>
          <a:endParaRPr lang="en-US" dirty="0"/>
        </a:p>
      </dgm:t>
    </dgm:pt>
    <dgm:pt modelId="{1379860D-5BB0-4944-9931-49E515695B4B}" type="parTrans" cxnId="{EB5E0B72-5581-E145-B467-E44DD20346CB}">
      <dgm:prSet/>
      <dgm:spPr/>
      <dgm:t>
        <a:bodyPr/>
        <a:lstStyle/>
        <a:p>
          <a:endParaRPr lang="en-US"/>
        </a:p>
      </dgm:t>
    </dgm:pt>
    <dgm:pt modelId="{8FB8CEA0-2B61-7B45-9993-DFB0469E1E69}" type="sibTrans" cxnId="{EB5E0B72-5581-E145-B467-E44DD20346CB}">
      <dgm:prSet/>
      <dgm:spPr/>
      <dgm:t>
        <a:bodyPr/>
        <a:lstStyle/>
        <a:p>
          <a:endParaRPr lang="en-US"/>
        </a:p>
      </dgm:t>
    </dgm:pt>
    <dgm:pt modelId="{076D33DA-7C18-AE4D-8D24-75C586DD201F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ru-RU" sz="1400" dirty="0" smtClean="0"/>
            <a:t>Предоставление жилья</a:t>
          </a:r>
          <a:endParaRPr lang="en-US" sz="1400" dirty="0"/>
        </a:p>
      </dgm:t>
    </dgm:pt>
    <dgm:pt modelId="{17B9CA76-0594-4648-A686-04B5B354B737}" type="parTrans" cxnId="{47BA6D8A-2B2B-4948-BFDE-509529BB24ED}">
      <dgm:prSet/>
      <dgm:spPr/>
      <dgm:t>
        <a:bodyPr/>
        <a:lstStyle/>
        <a:p>
          <a:endParaRPr lang="en-US"/>
        </a:p>
      </dgm:t>
    </dgm:pt>
    <dgm:pt modelId="{34F40808-93FF-074E-BF27-88878889323A}" type="sibTrans" cxnId="{47BA6D8A-2B2B-4948-BFDE-509529BB24ED}">
      <dgm:prSet/>
      <dgm:spPr/>
      <dgm:t>
        <a:bodyPr/>
        <a:lstStyle/>
        <a:p>
          <a:endParaRPr lang="en-US"/>
        </a:p>
      </dgm:t>
    </dgm:pt>
    <dgm:pt modelId="{A15B3928-0444-A947-A282-9F5E756560A8}">
      <dgm:prSet phldrT="[Text]"/>
      <dgm:spPr/>
      <dgm:t>
        <a:bodyPr/>
        <a:lstStyle/>
        <a:p>
          <a:r>
            <a:rPr lang="ru-RU" dirty="0" smtClean="0"/>
            <a:t>Уровень клинической больницы</a:t>
          </a:r>
          <a:endParaRPr lang="en-US" dirty="0"/>
        </a:p>
      </dgm:t>
    </dgm:pt>
    <dgm:pt modelId="{8BB87890-E309-FD4E-927E-42C1C23809B2}" type="parTrans" cxnId="{FC0E73F2-1DB1-3F4E-B363-703EA3CD9A6A}">
      <dgm:prSet/>
      <dgm:spPr/>
      <dgm:t>
        <a:bodyPr/>
        <a:lstStyle/>
        <a:p>
          <a:endParaRPr lang="en-US"/>
        </a:p>
      </dgm:t>
    </dgm:pt>
    <dgm:pt modelId="{21E089C1-71F0-A645-BF7A-CBA9C826DD62}" type="sibTrans" cxnId="{FC0E73F2-1DB1-3F4E-B363-703EA3CD9A6A}">
      <dgm:prSet/>
      <dgm:spPr/>
      <dgm:t>
        <a:bodyPr/>
        <a:lstStyle/>
        <a:p>
          <a:endParaRPr lang="en-US"/>
        </a:p>
      </dgm:t>
    </dgm:pt>
    <dgm:pt modelId="{2F197968-16CF-DC42-99A3-C76ABEB28DA6}">
      <dgm:prSet phldrT="[Text]" custT="1"/>
      <dgm:spPr/>
      <dgm:t>
        <a:bodyPr/>
        <a:lstStyle/>
        <a:p>
          <a:r>
            <a:rPr lang="ru-RU" sz="1400" dirty="0" smtClean="0"/>
            <a:t>Оптимизация рабочих процессов</a:t>
          </a:r>
          <a:endParaRPr lang="en-US" sz="1400" dirty="0"/>
        </a:p>
      </dgm:t>
    </dgm:pt>
    <dgm:pt modelId="{AF0639E9-80BD-BD4C-BC25-E89972BE4069}" type="parTrans" cxnId="{FE387174-50F9-5146-9953-DDD38F1B1BD1}">
      <dgm:prSet/>
      <dgm:spPr/>
      <dgm:t>
        <a:bodyPr/>
        <a:lstStyle/>
        <a:p>
          <a:endParaRPr lang="en-US"/>
        </a:p>
      </dgm:t>
    </dgm:pt>
    <dgm:pt modelId="{1A3292A5-F962-E747-96C2-91AAEFDB20CE}" type="sibTrans" cxnId="{FE387174-50F9-5146-9953-DDD38F1B1BD1}">
      <dgm:prSet/>
      <dgm:spPr/>
      <dgm:t>
        <a:bodyPr/>
        <a:lstStyle/>
        <a:p>
          <a:endParaRPr lang="en-US"/>
        </a:p>
      </dgm:t>
    </dgm:pt>
    <dgm:pt modelId="{3A1E425D-6309-F24E-B2D6-1CD1EB658611}">
      <dgm:prSet phldrT="[Text]"/>
      <dgm:spPr/>
      <dgm:t>
        <a:bodyPr/>
        <a:lstStyle/>
        <a:p>
          <a:r>
            <a:rPr lang="ru-RU" dirty="0" smtClean="0"/>
            <a:t>Региональный уровень</a:t>
          </a:r>
          <a:endParaRPr lang="en-US" dirty="0"/>
        </a:p>
      </dgm:t>
    </dgm:pt>
    <dgm:pt modelId="{030F2DA9-146B-7347-A6A9-5131CE928B0D}" type="parTrans" cxnId="{8A81E6E4-684A-8D42-9053-4149F4723B10}">
      <dgm:prSet/>
      <dgm:spPr/>
      <dgm:t>
        <a:bodyPr/>
        <a:lstStyle/>
        <a:p>
          <a:endParaRPr lang="en-US"/>
        </a:p>
      </dgm:t>
    </dgm:pt>
    <dgm:pt modelId="{55F05A39-A4B7-D343-B8FD-3C7BE531C5DD}" type="sibTrans" cxnId="{8A81E6E4-684A-8D42-9053-4149F4723B10}">
      <dgm:prSet/>
      <dgm:spPr/>
      <dgm:t>
        <a:bodyPr/>
        <a:lstStyle/>
        <a:p>
          <a:endParaRPr lang="en-US"/>
        </a:p>
      </dgm:t>
    </dgm:pt>
    <dgm:pt modelId="{E7B773C8-9BBF-1C46-BA18-3E1DBEEB2665}">
      <dgm:prSet phldrT="[Text]" custT="1"/>
      <dgm:spPr/>
      <dgm:t>
        <a:bodyPr/>
        <a:lstStyle/>
        <a:p>
          <a:r>
            <a:rPr lang="ru-RU" sz="1400" dirty="0" smtClean="0"/>
            <a:t>Решения регионального правительства</a:t>
          </a:r>
          <a:endParaRPr lang="en-US" sz="1400" dirty="0"/>
        </a:p>
      </dgm:t>
    </dgm:pt>
    <dgm:pt modelId="{96CB185C-7213-DC42-9C6F-E8291CDC9256}" type="parTrans" cxnId="{F6AA596C-9CC5-AF44-9FBB-94821AECB17C}">
      <dgm:prSet/>
      <dgm:spPr/>
      <dgm:t>
        <a:bodyPr/>
        <a:lstStyle/>
        <a:p>
          <a:endParaRPr lang="en-US"/>
        </a:p>
      </dgm:t>
    </dgm:pt>
    <dgm:pt modelId="{F58C332E-2D6D-1C47-B3D3-8CB182FF1752}" type="sibTrans" cxnId="{F6AA596C-9CC5-AF44-9FBB-94821AECB17C}">
      <dgm:prSet/>
      <dgm:spPr/>
      <dgm:t>
        <a:bodyPr/>
        <a:lstStyle/>
        <a:p>
          <a:endParaRPr lang="en-US"/>
        </a:p>
      </dgm:t>
    </dgm:pt>
    <dgm:pt modelId="{686390FB-49B6-2C49-BEEC-B275172DD5CF}">
      <dgm:prSet phldrT="[Text]" custT="1"/>
      <dgm:spPr/>
      <dgm:t>
        <a:bodyPr/>
        <a:lstStyle/>
        <a:p>
          <a:r>
            <a:rPr lang="ru-RU" sz="1400" dirty="0" smtClean="0"/>
            <a:t>Действия ОМС </a:t>
          </a:r>
          <a:endParaRPr lang="en-US" sz="1400" dirty="0"/>
        </a:p>
      </dgm:t>
    </dgm:pt>
    <dgm:pt modelId="{E7C47F82-DB68-8B40-9AA6-4F129AC97115}" type="parTrans" cxnId="{349561AE-C2ED-F64C-B47B-8EA88B6F142D}">
      <dgm:prSet/>
      <dgm:spPr/>
      <dgm:t>
        <a:bodyPr/>
        <a:lstStyle/>
        <a:p>
          <a:endParaRPr lang="en-US"/>
        </a:p>
      </dgm:t>
    </dgm:pt>
    <dgm:pt modelId="{BBFF1DD9-E508-5046-87D3-ECD6D3C48536}" type="sibTrans" cxnId="{349561AE-C2ED-F64C-B47B-8EA88B6F142D}">
      <dgm:prSet/>
      <dgm:spPr/>
      <dgm:t>
        <a:bodyPr/>
        <a:lstStyle/>
        <a:p>
          <a:endParaRPr lang="en-US"/>
        </a:p>
      </dgm:t>
    </dgm:pt>
    <dgm:pt modelId="{83A9C3BD-AB85-194F-AFFF-EB292D185BB7}">
      <dgm:prSet phldrT="[Text]" custT="1"/>
      <dgm:spPr/>
      <dgm:t>
        <a:bodyPr/>
        <a:lstStyle/>
        <a:p>
          <a:r>
            <a:rPr lang="ru-RU" sz="1400" dirty="0" smtClean="0"/>
            <a:t>Повышенные нормативы и тарифы</a:t>
          </a:r>
          <a:endParaRPr lang="en-US" sz="1400" dirty="0"/>
        </a:p>
      </dgm:t>
    </dgm:pt>
    <dgm:pt modelId="{4A297840-17E8-874F-8E06-222D0D69B467}" type="parTrans" cxnId="{7424A07B-A7AB-DE4B-9515-91408C70CE7B}">
      <dgm:prSet/>
      <dgm:spPr/>
      <dgm:t>
        <a:bodyPr/>
        <a:lstStyle/>
        <a:p>
          <a:endParaRPr lang="en-US"/>
        </a:p>
      </dgm:t>
    </dgm:pt>
    <dgm:pt modelId="{5CF29672-C66A-0047-BC73-0B90197A9313}" type="sibTrans" cxnId="{7424A07B-A7AB-DE4B-9515-91408C70CE7B}">
      <dgm:prSet/>
      <dgm:spPr/>
      <dgm:t>
        <a:bodyPr/>
        <a:lstStyle/>
        <a:p>
          <a:endParaRPr lang="en-US"/>
        </a:p>
      </dgm:t>
    </dgm:pt>
    <dgm:pt modelId="{DEC503FA-99C7-0A48-BA8C-85F9CFA0C9B8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ru-RU" sz="1400" dirty="0" smtClean="0"/>
            <a:t>Корпоративные программы оздоровления</a:t>
          </a:r>
          <a:endParaRPr lang="en-US" sz="1400" dirty="0"/>
        </a:p>
      </dgm:t>
    </dgm:pt>
    <dgm:pt modelId="{051A68F2-6065-3348-B2A5-2376095D0A2C}" type="parTrans" cxnId="{27967D0F-E399-C24F-BD25-638F095160E5}">
      <dgm:prSet/>
      <dgm:spPr/>
      <dgm:t>
        <a:bodyPr/>
        <a:lstStyle/>
        <a:p>
          <a:endParaRPr lang="en-US"/>
        </a:p>
      </dgm:t>
    </dgm:pt>
    <dgm:pt modelId="{BBE33EDD-E5F9-494F-8297-07F042CEDAB9}" type="sibTrans" cxnId="{27967D0F-E399-C24F-BD25-638F095160E5}">
      <dgm:prSet/>
      <dgm:spPr/>
      <dgm:t>
        <a:bodyPr/>
        <a:lstStyle/>
        <a:p>
          <a:endParaRPr lang="en-US"/>
        </a:p>
      </dgm:t>
    </dgm:pt>
    <dgm:pt modelId="{BC996707-DB19-4F44-94D2-081F7DE1D9F8}">
      <dgm:prSet phldrT="[Text]" custT="1"/>
      <dgm:spPr/>
      <dgm:t>
        <a:bodyPr/>
        <a:lstStyle/>
        <a:p>
          <a:pPr>
            <a:spcAft>
              <a:spcPct val="15000"/>
            </a:spcAft>
          </a:pPr>
          <a:r>
            <a:rPr lang="ru-RU" sz="1400" dirty="0" smtClean="0"/>
            <a:t>Приобретение оборудования </a:t>
          </a:r>
          <a:endParaRPr lang="en-US" sz="1400" dirty="0"/>
        </a:p>
      </dgm:t>
    </dgm:pt>
    <dgm:pt modelId="{D55D9A8A-ECC6-3A48-995B-84BAC799EDBE}" type="parTrans" cxnId="{819F7888-219D-794F-9E37-699E307C00A4}">
      <dgm:prSet/>
      <dgm:spPr/>
      <dgm:t>
        <a:bodyPr/>
        <a:lstStyle/>
        <a:p>
          <a:endParaRPr lang="en-US"/>
        </a:p>
      </dgm:t>
    </dgm:pt>
    <dgm:pt modelId="{EEE3C046-05DF-6F4A-A791-7EB694429275}" type="sibTrans" cxnId="{819F7888-219D-794F-9E37-699E307C00A4}">
      <dgm:prSet/>
      <dgm:spPr/>
      <dgm:t>
        <a:bodyPr/>
        <a:lstStyle/>
        <a:p>
          <a:endParaRPr lang="en-US"/>
        </a:p>
      </dgm:t>
    </dgm:pt>
    <dgm:pt modelId="{F8624E49-B972-0549-8ECC-9F9FCA157E08}">
      <dgm:prSet phldrT="[Text]" custT="1"/>
      <dgm:spPr/>
      <dgm:t>
        <a:bodyPr/>
        <a:lstStyle/>
        <a:p>
          <a:r>
            <a:rPr lang="ru-RU" sz="1400" dirty="0" smtClean="0"/>
            <a:t>Постановка задач</a:t>
          </a:r>
          <a:endParaRPr lang="en-US" sz="1400" dirty="0"/>
        </a:p>
      </dgm:t>
    </dgm:pt>
    <dgm:pt modelId="{AAD5808D-2DF6-6B48-82DF-B8F1BC401ACA}" type="parTrans" cxnId="{569B0D50-5BE5-BF42-B4C5-4A0621A9F80C}">
      <dgm:prSet/>
      <dgm:spPr/>
      <dgm:t>
        <a:bodyPr/>
        <a:lstStyle/>
        <a:p>
          <a:endParaRPr lang="en-US"/>
        </a:p>
      </dgm:t>
    </dgm:pt>
    <dgm:pt modelId="{154C4A74-ADF3-3F46-86EB-F401907E5F82}" type="sibTrans" cxnId="{569B0D50-5BE5-BF42-B4C5-4A0621A9F80C}">
      <dgm:prSet/>
      <dgm:spPr/>
      <dgm:t>
        <a:bodyPr/>
        <a:lstStyle/>
        <a:p>
          <a:endParaRPr lang="en-US"/>
        </a:p>
      </dgm:t>
    </dgm:pt>
    <dgm:pt modelId="{5F815359-8262-1047-A437-6F9CA23C4CDE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ru-RU" sz="1400" dirty="0" smtClean="0"/>
            <a:t>Гранты молодым медикам</a:t>
          </a:r>
          <a:endParaRPr lang="en-US" sz="1400" dirty="0"/>
        </a:p>
      </dgm:t>
    </dgm:pt>
    <dgm:pt modelId="{B49DE868-63FF-2E42-8523-D88374F4BBD2}" type="parTrans" cxnId="{D54F8CAC-5444-BA46-B0AA-B8B554917FC6}">
      <dgm:prSet/>
      <dgm:spPr/>
      <dgm:t>
        <a:bodyPr/>
        <a:lstStyle/>
        <a:p>
          <a:endParaRPr lang="en-US"/>
        </a:p>
      </dgm:t>
    </dgm:pt>
    <dgm:pt modelId="{0949DB73-F7D1-9D49-807A-0D1846C8513D}" type="sibTrans" cxnId="{D54F8CAC-5444-BA46-B0AA-B8B554917FC6}">
      <dgm:prSet/>
      <dgm:spPr/>
      <dgm:t>
        <a:bodyPr/>
        <a:lstStyle/>
        <a:p>
          <a:endParaRPr lang="en-US"/>
        </a:p>
      </dgm:t>
    </dgm:pt>
    <dgm:pt modelId="{30F5802F-0481-4E7B-AE8B-7C0DEEB3D336}">
      <dgm:prSet phldrT="[Text]" custT="1"/>
      <dgm:spPr/>
      <dgm:t>
        <a:bodyPr/>
        <a:lstStyle/>
        <a:p>
          <a:r>
            <a:rPr lang="ru-RU" sz="1400" dirty="0" smtClean="0"/>
            <a:t>Федеральное финансирование</a:t>
          </a:r>
          <a:endParaRPr lang="en-US" sz="1400" dirty="0"/>
        </a:p>
      </dgm:t>
    </dgm:pt>
    <dgm:pt modelId="{249289B7-00A6-4C5C-B0FC-2F58A2BA1E74}" type="parTrans" cxnId="{5813429B-90BF-4B93-94BB-9AF8525B01A8}">
      <dgm:prSet/>
      <dgm:spPr/>
      <dgm:t>
        <a:bodyPr/>
        <a:lstStyle/>
        <a:p>
          <a:endParaRPr lang="ru-RU"/>
        </a:p>
      </dgm:t>
    </dgm:pt>
    <dgm:pt modelId="{BBB11356-105F-46E3-A383-642CD926960D}" type="sibTrans" cxnId="{5813429B-90BF-4B93-94BB-9AF8525B01A8}">
      <dgm:prSet/>
      <dgm:spPr/>
      <dgm:t>
        <a:bodyPr/>
        <a:lstStyle/>
        <a:p>
          <a:endParaRPr lang="ru-RU"/>
        </a:p>
      </dgm:t>
    </dgm:pt>
    <dgm:pt modelId="{F8A5FBAD-C374-734F-8C4B-58215D5B59D3}" type="pres">
      <dgm:prSet presAssocID="{7BBF054D-7084-C745-A2C9-3294DB07ED0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3AE808-C42E-6146-8CBB-7664EEB33E7F}" type="pres">
      <dgm:prSet presAssocID="{7BBF054D-7084-C745-A2C9-3294DB07ED07}" presName="children" presStyleCnt="0"/>
      <dgm:spPr/>
    </dgm:pt>
    <dgm:pt modelId="{57531AD0-010A-564B-8C33-F24094AE04A7}" type="pres">
      <dgm:prSet presAssocID="{7BBF054D-7084-C745-A2C9-3294DB07ED07}" presName="child1group" presStyleCnt="0"/>
      <dgm:spPr/>
    </dgm:pt>
    <dgm:pt modelId="{8694BF26-AFEF-2E4E-84F1-E553AAD58BF1}" type="pres">
      <dgm:prSet presAssocID="{7BBF054D-7084-C745-A2C9-3294DB07ED07}" presName="child1" presStyleLbl="bgAcc1" presStyleIdx="0" presStyleCnt="4" custScaleX="136221" custScaleY="188719" custLinFactNeighborX="-21760" custLinFactNeighborY="23064"/>
      <dgm:spPr/>
      <dgm:t>
        <a:bodyPr/>
        <a:lstStyle/>
        <a:p>
          <a:endParaRPr lang="en-US"/>
        </a:p>
      </dgm:t>
    </dgm:pt>
    <dgm:pt modelId="{7F9EE361-FEAE-CA42-93FC-FEF2AEA6046E}" type="pres">
      <dgm:prSet presAssocID="{7BBF054D-7084-C745-A2C9-3294DB07ED0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589F5-3F1B-8F40-9F2D-3A11E67BB031}" type="pres">
      <dgm:prSet presAssocID="{7BBF054D-7084-C745-A2C9-3294DB07ED07}" presName="child2group" presStyleCnt="0"/>
      <dgm:spPr/>
    </dgm:pt>
    <dgm:pt modelId="{59C83CBF-FA03-8546-8040-1D30DD55B4F7}" type="pres">
      <dgm:prSet presAssocID="{7BBF054D-7084-C745-A2C9-3294DB07ED07}" presName="child2" presStyleLbl="bgAcc1" presStyleIdx="1" presStyleCnt="4" custScaleX="158101" custScaleY="189919" custLinFactNeighborX="39086" custLinFactNeighborY="23296"/>
      <dgm:spPr/>
      <dgm:t>
        <a:bodyPr/>
        <a:lstStyle/>
        <a:p>
          <a:endParaRPr lang="en-US"/>
        </a:p>
      </dgm:t>
    </dgm:pt>
    <dgm:pt modelId="{226A4095-B668-014D-87CA-891DB4BA262B}" type="pres">
      <dgm:prSet presAssocID="{7BBF054D-7084-C745-A2C9-3294DB07ED0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8CFD3-AFE6-CF4F-AD20-A8C511A61C9F}" type="pres">
      <dgm:prSet presAssocID="{7BBF054D-7084-C745-A2C9-3294DB07ED07}" presName="child3group" presStyleCnt="0"/>
      <dgm:spPr/>
    </dgm:pt>
    <dgm:pt modelId="{189F9332-0BC0-9D4B-862B-C5FAA8875BCC}" type="pres">
      <dgm:prSet presAssocID="{7BBF054D-7084-C745-A2C9-3294DB07ED07}" presName="child3" presStyleLbl="bgAcc1" presStyleIdx="2" presStyleCnt="4" custScaleX="152505" custScaleY="129720" custLinFactNeighborX="47971" custLinFactNeighborY="-21670"/>
      <dgm:spPr/>
      <dgm:t>
        <a:bodyPr/>
        <a:lstStyle/>
        <a:p>
          <a:endParaRPr lang="en-US"/>
        </a:p>
      </dgm:t>
    </dgm:pt>
    <dgm:pt modelId="{5BB798D5-66F6-1B4E-946E-57B1BB9CFBD2}" type="pres">
      <dgm:prSet presAssocID="{7BBF054D-7084-C745-A2C9-3294DB07ED0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E3485-AE57-8B4C-93DB-A166B24ACB0B}" type="pres">
      <dgm:prSet presAssocID="{7BBF054D-7084-C745-A2C9-3294DB07ED07}" presName="child4group" presStyleCnt="0"/>
      <dgm:spPr/>
    </dgm:pt>
    <dgm:pt modelId="{CACD9757-C999-C94B-84F6-E5844BA7B5B3}" type="pres">
      <dgm:prSet presAssocID="{7BBF054D-7084-C745-A2C9-3294DB07ED07}" presName="child4" presStyleLbl="bgAcc1" presStyleIdx="3" presStyleCnt="4" custScaleX="137417" custScaleY="130536" custLinFactNeighborX="-20267" custLinFactNeighborY="-22012"/>
      <dgm:spPr/>
      <dgm:t>
        <a:bodyPr/>
        <a:lstStyle/>
        <a:p>
          <a:endParaRPr lang="en-US"/>
        </a:p>
      </dgm:t>
    </dgm:pt>
    <dgm:pt modelId="{C5EE4D8B-0406-2A4E-BE2B-241E6C2CFD03}" type="pres">
      <dgm:prSet presAssocID="{7BBF054D-7084-C745-A2C9-3294DB07ED0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03D1D-C891-7D40-9A41-8F7569D03CC5}" type="pres">
      <dgm:prSet presAssocID="{7BBF054D-7084-C745-A2C9-3294DB07ED07}" presName="childPlaceholder" presStyleCnt="0"/>
      <dgm:spPr/>
    </dgm:pt>
    <dgm:pt modelId="{9CBE4294-A93B-A24F-ACBC-CCED7161C0B0}" type="pres">
      <dgm:prSet presAssocID="{7BBF054D-7084-C745-A2C9-3294DB07ED07}" presName="circle" presStyleCnt="0"/>
      <dgm:spPr/>
    </dgm:pt>
    <dgm:pt modelId="{B2D376CD-9ABF-464F-8230-2ADED1C6901B}" type="pres">
      <dgm:prSet presAssocID="{7BBF054D-7084-C745-A2C9-3294DB07ED07}" presName="quadrant1" presStyleLbl="node1" presStyleIdx="0" presStyleCnt="4" custLinFactNeighborX="-57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FD8BF-786C-E848-976D-ADE5ED7C0011}" type="pres">
      <dgm:prSet presAssocID="{7BBF054D-7084-C745-A2C9-3294DB07ED07}" presName="quadrant2" presStyleLbl="node1" presStyleIdx="1" presStyleCnt="4" custLinFactNeighborX="-57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70302-EB52-D34C-B30F-7031D47452C8}" type="pres">
      <dgm:prSet presAssocID="{7BBF054D-7084-C745-A2C9-3294DB07ED07}" presName="quadrant3" presStyleLbl="node1" presStyleIdx="2" presStyleCnt="4" custLinFactNeighborX="-57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EF561-ACA2-574C-AC6E-C6E291F73FE1}" type="pres">
      <dgm:prSet presAssocID="{7BBF054D-7084-C745-A2C9-3294DB07ED07}" presName="quadrant4" presStyleLbl="node1" presStyleIdx="3" presStyleCnt="4" custLinFactNeighborX="-57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1BF57-CCE0-B84C-A111-74AC36B59A02}" type="pres">
      <dgm:prSet presAssocID="{7BBF054D-7084-C745-A2C9-3294DB07ED07}" presName="quadrantPlaceholder" presStyleCnt="0"/>
      <dgm:spPr/>
    </dgm:pt>
    <dgm:pt modelId="{16719493-3461-CD4B-A40D-62458B0F1CCB}" type="pres">
      <dgm:prSet presAssocID="{7BBF054D-7084-C745-A2C9-3294DB07ED07}" presName="center1" presStyleLbl="fgShp" presStyleIdx="0" presStyleCnt="2" custLinFactNeighborX="-16720"/>
      <dgm:spPr/>
    </dgm:pt>
    <dgm:pt modelId="{9EE5CE93-3904-5E4F-9C28-7B1093296457}" type="pres">
      <dgm:prSet presAssocID="{7BBF054D-7084-C745-A2C9-3294DB07ED07}" presName="center2" presStyleLbl="fgShp" presStyleIdx="1" presStyleCnt="2" custLinFactNeighborX="-16720"/>
      <dgm:spPr/>
    </dgm:pt>
  </dgm:ptLst>
  <dgm:cxnLst>
    <dgm:cxn modelId="{C71872F0-2E8F-D943-9CDF-2FF4DB846A49}" type="presOf" srcId="{53CE079D-D858-1F47-B621-957AA7ACFACD}" destId="{8EBFD8BF-786C-E848-976D-ADE5ED7C0011}" srcOrd="0" destOrd="0" presId="urn:microsoft.com/office/officeart/2005/8/layout/cycle4#1"/>
    <dgm:cxn modelId="{E238C198-1362-C442-9A0C-A04C29238A18}" type="presOf" srcId="{DEC503FA-99C7-0A48-BA8C-85F9CFA0C9B8}" destId="{226A4095-B668-014D-87CA-891DB4BA262B}" srcOrd="1" destOrd="1" presId="urn:microsoft.com/office/officeart/2005/8/layout/cycle4#1"/>
    <dgm:cxn modelId="{27967D0F-E399-C24F-BD25-638F095160E5}" srcId="{53CE079D-D858-1F47-B621-957AA7ACFACD}" destId="{DEC503FA-99C7-0A48-BA8C-85F9CFA0C9B8}" srcOrd="1" destOrd="0" parTransId="{051A68F2-6065-3348-B2A5-2376095D0A2C}" sibTransId="{BBE33EDD-E5F9-494F-8297-07F042CEDAB9}"/>
    <dgm:cxn modelId="{DD590846-8CD9-8242-8850-E9D5B39CAD4C}" type="presOf" srcId="{7BBF054D-7084-C745-A2C9-3294DB07ED07}" destId="{F8A5FBAD-C374-734F-8C4B-58215D5B59D3}" srcOrd="0" destOrd="0" presId="urn:microsoft.com/office/officeart/2005/8/layout/cycle4#1"/>
    <dgm:cxn modelId="{EB5E0B72-5581-E145-B467-E44DD20346CB}" srcId="{7BBF054D-7084-C745-A2C9-3294DB07ED07}" destId="{53CE079D-D858-1F47-B621-957AA7ACFACD}" srcOrd="1" destOrd="0" parTransId="{1379860D-5BB0-4944-9931-49E515695B4B}" sibTransId="{8FB8CEA0-2B61-7B45-9993-DFB0469E1E69}"/>
    <dgm:cxn modelId="{D89B8F72-59CB-4B44-838A-41AD61E88981}" type="presOf" srcId="{3A1E425D-6309-F24E-B2D6-1CD1EB658611}" destId="{661EF561-ACA2-574C-AC6E-C6E291F73FE1}" srcOrd="0" destOrd="0" presId="urn:microsoft.com/office/officeart/2005/8/layout/cycle4#1"/>
    <dgm:cxn modelId="{66B948F7-37A7-C24B-BECB-F2499E2E260D}" type="presOf" srcId="{A15B3928-0444-A947-A282-9F5E756560A8}" destId="{2FF70302-EB52-D34C-B30F-7031D47452C8}" srcOrd="0" destOrd="0" presId="urn:microsoft.com/office/officeart/2005/8/layout/cycle4#1"/>
    <dgm:cxn modelId="{C8394EE7-FB4A-1D48-B141-B9CF6491E764}" type="presOf" srcId="{DEC503FA-99C7-0A48-BA8C-85F9CFA0C9B8}" destId="{59C83CBF-FA03-8546-8040-1D30DD55B4F7}" srcOrd="0" destOrd="1" presId="urn:microsoft.com/office/officeart/2005/8/layout/cycle4#1"/>
    <dgm:cxn modelId="{A1D2A61A-792D-F145-8F04-A928CF96D5E4}" type="presOf" srcId="{E7B773C8-9BBF-1C46-BA18-3E1DBEEB2665}" destId="{CACD9757-C999-C94B-84F6-E5844BA7B5B3}" srcOrd="0" destOrd="0" presId="urn:microsoft.com/office/officeart/2005/8/layout/cycle4#1"/>
    <dgm:cxn modelId="{900AB1DD-EBF0-394B-A6FE-EC97AE4C9F93}" type="presOf" srcId="{83A9C3BD-AB85-194F-AFFF-EB292D185BB7}" destId="{8694BF26-AFEF-2E4E-84F1-E553AAD58BF1}" srcOrd="0" destOrd="1" presId="urn:microsoft.com/office/officeart/2005/8/layout/cycle4#1"/>
    <dgm:cxn modelId="{4B8B08F0-B618-5842-B357-8BD889B22E48}" type="presOf" srcId="{F8624E49-B972-0549-8ECC-9F9FCA157E08}" destId="{189F9332-0BC0-9D4B-862B-C5FAA8875BCC}" srcOrd="0" destOrd="0" presId="urn:microsoft.com/office/officeart/2005/8/layout/cycle4#1"/>
    <dgm:cxn modelId="{9A6FC1D6-BD61-4440-83F6-7F3BA3F01D3B}" srcId="{7BBF054D-7084-C745-A2C9-3294DB07ED07}" destId="{9188CA5E-3950-8C41-9704-80D0AA5E888D}" srcOrd="0" destOrd="0" parTransId="{DC08B528-1104-C844-BAD6-F1CC63CF2CF7}" sibTransId="{0A5AB22D-0FC1-8049-9693-49998DA352C6}"/>
    <dgm:cxn modelId="{F8108EE0-3305-FA4F-A1E2-08543D8C275B}" type="presOf" srcId="{BC996707-DB19-4F44-94D2-081F7DE1D9F8}" destId="{226A4095-B668-014D-87CA-891DB4BA262B}" srcOrd="1" destOrd="2" presId="urn:microsoft.com/office/officeart/2005/8/layout/cycle4#1"/>
    <dgm:cxn modelId="{A1742FB5-A267-5849-9A83-7D7519A6351E}" type="presOf" srcId="{5F815359-8262-1047-A437-6F9CA23C4CDE}" destId="{226A4095-B668-014D-87CA-891DB4BA262B}" srcOrd="1" destOrd="3" presId="urn:microsoft.com/office/officeart/2005/8/layout/cycle4#1"/>
    <dgm:cxn modelId="{FC0E73F2-1DB1-3F4E-B363-703EA3CD9A6A}" srcId="{7BBF054D-7084-C745-A2C9-3294DB07ED07}" destId="{A15B3928-0444-A947-A282-9F5E756560A8}" srcOrd="2" destOrd="0" parTransId="{8BB87890-E309-FD4E-927E-42C1C23809B2}" sibTransId="{21E089C1-71F0-A645-BF7A-CBA9C826DD62}"/>
    <dgm:cxn modelId="{6EED79F0-1542-4440-A048-6DAB1D3D3766}" type="presOf" srcId="{83A9C3BD-AB85-194F-AFFF-EB292D185BB7}" destId="{7F9EE361-FEAE-CA42-93FC-FEF2AEA6046E}" srcOrd="1" destOrd="1" presId="urn:microsoft.com/office/officeart/2005/8/layout/cycle4#1"/>
    <dgm:cxn modelId="{63FE6D41-1007-7943-8998-0DE4A74E97E8}" type="presOf" srcId="{9188CA5E-3950-8C41-9704-80D0AA5E888D}" destId="{B2D376CD-9ABF-464F-8230-2ADED1C6901B}" srcOrd="0" destOrd="0" presId="urn:microsoft.com/office/officeart/2005/8/layout/cycle4#1"/>
    <dgm:cxn modelId="{D54F8CAC-5444-BA46-B0AA-B8B554917FC6}" srcId="{53CE079D-D858-1F47-B621-957AA7ACFACD}" destId="{5F815359-8262-1047-A437-6F9CA23C4CDE}" srcOrd="3" destOrd="0" parTransId="{B49DE868-63FF-2E42-8523-D88374F4BBD2}" sibTransId="{0949DB73-F7D1-9D49-807A-0D1846C8513D}"/>
    <dgm:cxn modelId="{F6AA596C-9CC5-AF44-9FBB-94821AECB17C}" srcId="{3A1E425D-6309-F24E-B2D6-1CD1EB658611}" destId="{E7B773C8-9BBF-1C46-BA18-3E1DBEEB2665}" srcOrd="0" destOrd="0" parTransId="{96CB185C-7213-DC42-9C6F-E8291CDC9256}" sibTransId="{F58C332E-2D6D-1C47-B3D3-8CB182FF1752}"/>
    <dgm:cxn modelId="{C8593ED1-2B4E-F341-9BC8-39EC95A0C6F9}" type="presOf" srcId="{2F197968-16CF-DC42-99A3-C76ABEB28DA6}" destId="{189F9332-0BC0-9D4B-862B-C5FAA8875BCC}" srcOrd="0" destOrd="1" presId="urn:microsoft.com/office/officeart/2005/8/layout/cycle4#1"/>
    <dgm:cxn modelId="{819F7888-219D-794F-9E37-699E307C00A4}" srcId="{53CE079D-D858-1F47-B621-957AA7ACFACD}" destId="{BC996707-DB19-4F44-94D2-081F7DE1D9F8}" srcOrd="2" destOrd="0" parTransId="{D55D9A8A-ECC6-3A48-995B-84BAC799EDBE}" sibTransId="{EEE3C046-05DF-6F4A-A791-7EB694429275}"/>
    <dgm:cxn modelId="{8A81E6E4-684A-8D42-9053-4149F4723B10}" srcId="{7BBF054D-7084-C745-A2C9-3294DB07ED07}" destId="{3A1E425D-6309-F24E-B2D6-1CD1EB658611}" srcOrd="3" destOrd="0" parTransId="{030F2DA9-146B-7347-A6A9-5131CE928B0D}" sibTransId="{55F05A39-A4B7-D343-B8FD-3C7BE531C5DD}"/>
    <dgm:cxn modelId="{BD5E9DA5-29B7-4125-8D4D-CCC77CA6F743}" type="presOf" srcId="{30F5802F-0481-4E7B-AE8B-7C0DEEB3D336}" destId="{8694BF26-AFEF-2E4E-84F1-E553AAD58BF1}" srcOrd="0" destOrd="0" presId="urn:microsoft.com/office/officeart/2005/8/layout/cycle4#1"/>
    <dgm:cxn modelId="{09D2EE66-515B-7345-9606-DD174FBDF65B}" type="presOf" srcId="{686390FB-49B6-2C49-BEEC-B275172DD5CF}" destId="{C5EE4D8B-0406-2A4E-BE2B-241E6C2CFD03}" srcOrd="1" destOrd="1" presId="urn:microsoft.com/office/officeart/2005/8/layout/cycle4#1"/>
    <dgm:cxn modelId="{6D82942D-A37A-CC48-B3F6-FEC09603CADD}" type="presOf" srcId="{E7B773C8-9BBF-1C46-BA18-3E1DBEEB2665}" destId="{C5EE4D8B-0406-2A4E-BE2B-241E6C2CFD03}" srcOrd="1" destOrd="0" presId="urn:microsoft.com/office/officeart/2005/8/layout/cycle4#1"/>
    <dgm:cxn modelId="{569B0D50-5BE5-BF42-B4C5-4A0621A9F80C}" srcId="{A15B3928-0444-A947-A282-9F5E756560A8}" destId="{F8624E49-B972-0549-8ECC-9F9FCA157E08}" srcOrd="0" destOrd="0" parTransId="{AAD5808D-2DF6-6B48-82DF-B8F1BC401ACA}" sibTransId="{154C4A74-ADF3-3F46-86EB-F401907E5F82}"/>
    <dgm:cxn modelId="{47BA6D8A-2B2B-4948-BFDE-509529BB24ED}" srcId="{53CE079D-D858-1F47-B621-957AA7ACFACD}" destId="{076D33DA-7C18-AE4D-8D24-75C586DD201F}" srcOrd="0" destOrd="0" parTransId="{17B9CA76-0594-4648-A686-04B5B354B737}" sibTransId="{34F40808-93FF-074E-BF27-88878889323A}"/>
    <dgm:cxn modelId="{5D4AC5F3-1E6A-AF4B-A001-4A77BC982A16}" type="presOf" srcId="{5F815359-8262-1047-A437-6F9CA23C4CDE}" destId="{59C83CBF-FA03-8546-8040-1D30DD55B4F7}" srcOrd="0" destOrd="3" presId="urn:microsoft.com/office/officeart/2005/8/layout/cycle4#1"/>
    <dgm:cxn modelId="{B4BBF06E-8C9E-6741-B5E6-635395BC7AA4}" type="presOf" srcId="{BC996707-DB19-4F44-94D2-081F7DE1D9F8}" destId="{59C83CBF-FA03-8546-8040-1D30DD55B4F7}" srcOrd="0" destOrd="2" presId="urn:microsoft.com/office/officeart/2005/8/layout/cycle4#1"/>
    <dgm:cxn modelId="{D8BAA7F1-74AE-7340-BD4C-2E94B5B99528}" type="presOf" srcId="{076D33DA-7C18-AE4D-8D24-75C586DD201F}" destId="{226A4095-B668-014D-87CA-891DB4BA262B}" srcOrd="1" destOrd="0" presId="urn:microsoft.com/office/officeart/2005/8/layout/cycle4#1"/>
    <dgm:cxn modelId="{5813429B-90BF-4B93-94BB-9AF8525B01A8}" srcId="{9188CA5E-3950-8C41-9704-80D0AA5E888D}" destId="{30F5802F-0481-4E7B-AE8B-7C0DEEB3D336}" srcOrd="0" destOrd="0" parTransId="{249289B7-00A6-4C5C-B0FC-2F58A2BA1E74}" sibTransId="{BBB11356-105F-46E3-A383-642CD926960D}"/>
    <dgm:cxn modelId="{B4FEA31A-93F1-4B1F-9DF2-680F1F1E1D96}" type="presOf" srcId="{30F5802F-0481-4E7B-AE8B-7C0DEEB3D336}" destId="{7F9EE361-FEAE-CA42-93FC-FEF2AEA6046E}" srcOrd="1" destOrd="0" presId="urn:microsoft.com/office/officeart/2005/8/layout/cycle4#1"/>
    <dgm:cxn modelId="{6216964B-4760-3646-8832-7CA3D8C2159C}" type="presOf" srcId="{F8624E49-B972-0549-8ECC-9F9FCA157E08}" destId="{5BB798D5-66F6-1B4E-946E-57B1BB9CFBD2}" srcOrd="1" destOrd="0" presId="urn:microsoft.com/office/officeart/2005/8/layout/cycle4#1"/>
    <dgm:cxn modelId="{7424A07B-A7AB-DE4B-9515-91408C70CE7B}" srcId="{9188CA5E-3950-8C41-9704-80D0AA5E888D}" destId="{83A9C3BD-AB85-194F-AFFF-EB292D185BB7}" srcOrd="1" destOrd="0" parTransId="{4A297840-17E8-874F-8E06-222D0D69B467}" sibTransId="{5CF29672-C66A-0047-BC73-0B90197A9313}"/>
    <dgm:cxn modelId="{EAEA2C10-4504-2244-9D96-51C02CF715D3}" type="presOf" srcId="{2F197968-16CF-DC42-99A3-C76ABEB28DA6}" destId="{5BB798D5-66F6-1B4E-946E-57B1BB9CFBD2}" srcOrd="1" destOrd="1" presId="urn:microsoft.com/office/officeart/2005/8/layout/cycle4#1"/>
    <dgm:cxn modelId="{ADC3421B-3A03-C944-A407-459DF840F2F1}" type="presOf" srcId="{076D33DA-7C18-AE4D-8D24-75C586DD201F}" destId="{59C83CBF-FA03-8546-8040-1D30DD55B4F7}" srcOrd="0" destOrd="0" presId="urn:microsoft.com/office/officeart/2005/8/layout/cycle4#1"/>
    <dgm:cxn modelId="{FE387174-50F9-5146-9953-DDD38F1B1BD1}" srcId="{A15B3928-0444-A947-A282-9F5E756560A8}" destId="{2F197968-16CF-DC42-99A3-C76ABEB28DA6}" srcOrd="1" destOrd="0" parTransId="{AF0639E9-80BD-BD4C-BC25-E89972BE4069}" sibTransId="{1A3292A5-F962-E747-96C2-91AAEFDB20CE}"/>
    <dgm:cxn modelId="{DD37FA77-52F0-FF41-9C76-5BB98B7F21D7}" type="presOf" srcId="{686390FB-49B6-2C49-BEEC-B275172DD5CF}" destId="{CACD9757-C999-C94B-84F6-E5844BA7B5B3}" srcOrd="0" destOrd="1" presId="urn:microsoft.com/office/officeart/2005/8/layout/cycle4#1"/>
    <dgm:cxn modelId="{349561AE-C2ED-F64C-B47B-8EA88B6F142D}" srcId="{3A1E425D-6309-F24E-B2D6-1CD1EB658611}" destId="{686390FB-49B6-2C49-BEEC-B275172DD5CF}" srcOrd="1" destOrd="0" parTransId="{E7C47F82-DB68-8B40-9AA6-4F129AC97115}" sibTransId="{BBFF1DD9-E508-5046-87D3-ECD6D3C48536}"/>
    <dgm:cxn modelId="{3FD100BD-84CB-0A43-B157-A80C47C840ED}" type="presParOf" srcId="{F8A5FBAD-C374-734F-8C4B-58215D5B59D3}" destId="{F73AE808-C42E-6146-8CBB-7664EEB33E7F}" srcOrd="0" destOrd="0" presId="urn:microsoft.com/office/officeart/2005/8/layout/cycle4#1"/>
    <dgm:cxn modelId="{67F37C82-CC1D-FF4D-863E-EE3DC664B748}" type="presParOf" srcId="{F73AE808-C42E-6146-8CBB-7664EEB33E7F}" destId="{57531AD0-010A-564B-8C33-F24094AE04A7}" srcOrd="0" destOrd="0" presId="urn:microsoft.com/office/officeart/2005/8/layout/cycle4#1"/>
    <dgm:cxn modelId="{FA77A77C-F0D8-A240-A7AE-87540EA1907E}" type="presParOf" srcId="{57531AD0-010A-564B-8C33-F24094AE04A7}" destId="{8694BF26-AFEF-2E4E-84F1-E553AAD58BF1}" srcOrd="0" destOrd="0" presId="urn:microsoft.com/office/officeart/2005/8/layout/cycle4#1"/>
    <dgm:cxn modelId="{A52AFC4A-1B88-284F-8B0F-87D4793AA78F}" type="presParOf" srcId="{57531AD0-010A-564B-8C33-F24094AE04A7}" destId="{7F9EE361-FEAE-CA42-93FC-FEF2AEA6046E}" srcOrd="1" destOrd="0" presId="urn:microsoft.com/office/officeart/2005/8/layout/cycle4#1"/>
    <dgm:cxn modelId="{AD61FF3A-43DA-C54D-9B19-FD83CD74C257}" type="presParOf" srcId="{F73AE808-C42E-6146-8CBB-7664EEB33E7F}" destId="{D5A589F5-3F1B-8F40-9F2D-3A11E67BB031}" srcOrd="1" destOrd="0" presId="urn:microsoft.com/office/officeart/2005/8/layout/cycle4#1"/>
    <dgm:cxn modelId="{CEFD0433-64B0-A445-AF31-ECC538C6C1DC}" type="presParOf" srcId="{D5A589F5-3F1B-8F40-9F2D-3A11E67BB031}" destId="{59C83CBF-FA03-8546-8040-1D30DD55B4F7}" srcOrd="0" destOrd="0" presId="urn:microsoft.com/office/officeart/2005/8/layout/cycle4#1"/>
    <dgm:cxn modelId="{211CB661-0355-3741-840C-E257E286C996}" type="presParOf" srcId="{D5A589F5-3F1B-8F40-9F2D-3A11E67BB031}" destId="{226A4095-B668-014D-87CA-891DB4BA262B}" srcOrd="1" destOrd="0" presId="urn:microsoft.com/office/officeart/2005/8/layout/cycle4#1"/>
    <dgm:cxn modelId="{1705425D-D218-C44C-AE4E-390B14E951C6}" type="presParOf" srcId="{F73AE808-C42E-6146-8CBB-7664EEB33E7F}" destId="{BDD8CFD3-AFE6-CF4F-AD20-A8C511A61C9F}" srcOrd="2" destOrd="0" presId="urn:microsoft.com/office/officeart/2005/8/layout/cycle4#1"/>
    <dgm:cxn modelId="{23399AE0-AFBF-A549-B0F5-A8483729377D}" type="presParOf" srcId="{BDD8CFD3-AFE6-CF4F-AD20-A8C511A61C9F}" destId="{189F9332-0BC0-9D4B-862B-C5FAA8875BCC}" srcOrd="0" destOrd="0" presId="urn:microsoft.com/office/officeart/2005/8/layout/cycle4#1"/>
    <dgm:cxn modelId="{8383AD4E-A3F6-FA4A-B792-8CAC83E911DF}" type="presParOf" srcId="{BDD8CFD3-AFE6-CF4F-AD20-A8C511A61C9F}" destId="{5BB798D5-66F6-1B4E-946E-57B1BB9CFBD2}" srcOrd="1" destOrd="0" presId="urn:microsoft.com/office/officeart/2005/8/layout/cycle4#1"/>
    <dgm:cxn modelId="{5C6475D9-D903-8244-ABC4-24BF5E64AC3C}" type="presParOf" srcId="{F73AE808-C42E-6146-8CBB-7664EEB33E7F}" destId="{3A1E3485-AE57-8B4C-93DB-A166B24ACB0B}" srcOrd="3" destOrd="0" presId="urn:microsoft.com/office/officeart/2005/8/layout/cycle4#1"/>
    <dgm:cxn modelId="{65C28358-469C-7842-B993-3250F8C8CF2E}" type="presParOf" srcId="{3A1E3485-AE57-8B4C-93DB-A166B24ACB0B}" destId="{CACD9757-C999-C94B-84F6-E5844BA7B5B3}" srcOrd="0" destOrd="0" presId="urn:microsoft.com/office/officeart/2005/8/layout/cycle4#1"/>
    <dgm:cxn modelId="{35F6A814-491F-EE4C-BE43-547F58AD1617}" type="presParOf" srcId="{3A1E3485-AE57-8B4C-93DB-A166B24ACB0B}" destId="{C5EE4D8B-0406-2A4E-BE2B-241E6C2CFD03}" srcOrd="1" destOrd="0" presId="urn:microsoft.com/office/officeart/2005/8/layout/cycle4#1"/>
    <dgm:cxn modelId="{816144F9-274F-4443-BE7D-78AC76CFCF13}" type="presParOf" srcId="{F73AE808-C42E-6146-8CBB-7664EEB33E7F}" destId="{03703D1D-C891-7D40-9A41-8F7569D03CC5}" srcOrd="4" destOrd="0" presId="urn:microsoft.com/office/officeart/2005/8/layout/cycle4#1"/>
    <dgm:cxn modelId="{2AB39C4A-3A9D-5544-A96A-AD93F8B25CE1}" type="presParOf" srcId="{F8A5FBAD-C374-734F-8C4B-58215D5B59D3}" destId="{9CBE4294-A93B-A24F-ACBC-CCED7161C0B0}" srcOrd="1" destOrd="0" presId="urn:microsoft.com/office/officeart/2005/8/layout/cycle4#1"/>
    <dgm:cxn modelId="{25BC908F-5F68-FA45-A2EA-583C12FAA527}" type="presParOf" srcId="{9CBE4294-A93B-A24F-ACBC-CCED7161C0B0}" destId="{B2D376CD-9ABF-464F-8230-2ADED1C6901B}" srcOrd="0" destOrd="0" presId="urn:microsoft.com/office/officeart/2005/8/layout/cycle4#1"/>
    <dgm:cxn modelId="{6A7BB0FD-CD0C-A64D-B580-CEE130678D17}" type="presParOf" srcId="{9CBE4294-A93B-A24F-ACBC-CCED7161C0B0}" destId="{8EBFD8BF-786C-E848-976D-ADE5ED7C0011}" srcOrd="1" destOrd="0" presId="urn:microsoft.com/office/officeart/2005/8/layout/cycle4#1"/>
    <dgm:cxn modelId="{92219458-AF0C-4D4F-96C2-63D62F30E25F}" type="presParOf" srcId="{9CBE4294-A93B-A24F-ACBC-CCED7161C0B0}" destId="{2FF70302-EB52-D34C-B30F-7031D47452C8}" srcOrd="2" destOrd="0" presId="urn:microsoft.com/office/officeart/2005/8/layout/cycle4#1"/>
    <dgm:cxn modelId="{706D3682-0A27-AC46-81EE-AC94C73950D9}" type="presParOf" srcId="{9CBE4294-A93B-A24F-ACBC-CCED7161C0B0}" destId="{661EF561-ACA2-574C-AC6E-C6E291F73FE1}" srcOrd="3" destOrd="0" presId="urn:microsoft.com/office/officeart/2005/8/layout/cycle4#1"/>
    <dgm:cxn modelId="{9F296DAC-0FAB-7C41-A978-C8F8B9B3DC82}" type="presParOf" srcId="{9CBE4294-A93B-A24F-ACBC-CCED7161C0B0}" destId="{57B1BF57-CCE0-B84C-A111-74AC36B59A02}" srcOrd="4" destOrd="0" presId="urn:microsoft.com/office/officeart/2005/8/layout/cycle4#1"/>
    <dgm:cxn modelId="{1D812F88-CDD1-C648-A5DC-7AA9EDADDC5C}" type="presParOf" srcId="{F8A5FBAD-C374-734F-8C4B-58215D5B59D3}" destId="{16719493-3461-CD4B-A40D-62458B0F1CCB}" srcOrd="2" destOrd="0" presId="urn:microsoft.com/office/officeart/2005/8/layout/cycle4#1"/>
    <dgm:cxn modelId="{A60C6D37-37DA-0848-BF53-6CEAACA671D7}" type="presParOf" srcId="{F8A5FBAD-C374-734F-8C4B-58215D5B59D3}" destId="{9EE5CE93-3904-5E4F-9C28-7B1093296457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71805E-575A-4AA6-BDF1-C91B630876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3148BE-B736-48EF-AA8A-E9512CB95CF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Уровень оплаты медперсонала в ЗАТО ниже уровня оплаты в областных медучреждениях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535616D5-8772-479B-8DC3-814C01366538}" type="parTrans" cxnId="{CB29D145-D3EB-4935-A298-27F8A27014AD}">
      <dgm:prSet/>
      <dgm:spPr/>
      <dgm:t>
        <a:bodyPr/>
        <a:lstStyle/>
        <a:p>
          <a:endParaRPr lang="ru-RU" sz="1400"/>
        </a:p>
      </dgm:t>
    </dgm:pt>
    <dgm:pt modelId="{F8C92DB1-160E-4B6D-8FED-91DDF0D345AA}" type="sibTrans" cxnId="{CB29D145-D3EB-4935-A298-27F8A27014AD}">
      <dgm:prSet/>
      <dgm:spPr/>
      <dgm:t>
        <a:bodyPr/>
        <a:lstStyle/>
        <a:p>
          <a:endParaRPr lang="ru-RU" sz="1400"/>
        </a:p>
      </dgm:t>
    </dgm:pt>
    <dgm:pt modelId="{CCD7053D-D307-4C67-8C7A-A470A66BFEF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baseline="0" dirty="0" smtClean="0">
              <a:solidFill>
                <a:schemeClr val="accent1">
                  <a:lumMod val="50000"/>
                </a:schemeClr>
              </a:solidFill>
            </a:rPr>
            <a:t>Не финансируются койки восстановительного лечения</a:t>
          </a:r>
          <a:endParaRPr lang="ru-RU" sz="14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D627BC48-C1DA-4219-AD6E-7C3CEBF4B93D}" type="parTrans" cxnId="{4D06CD06-18CD-400C-B950-8DF3A5DA0449}">
      <dgm:prSet/>
      <dgm:spPr/>
      <dgm:t>
        <a:bodyPr/>
        <a:lstStyle/>
        <a:p>
          <a:endParaRPr lang="ru-RU" sz="1400"/>
        </a:p>
      </dgm:t>
    </dgm:pt>
    <dgm:pt modelId="{55941837-FE47-42C9-B560-8C858DF93A9B}" type="sibTrans" cxnId="{4D06CD06-18CD-400C-B950-8DF3A5DA0449}">
      <dgm:prSet/>
      <dgm:spPr/>
      <dgm:t>
        <a:bodyPr/>
        <a:lstStyle/>
        <a:p>
          <a:endParaRPr lang="ru-RU" sz="1400"/>
        </a:p>
      </dgm:t>
    </dgm:pt>
    <dgm:pt modelId="{B6E9B546-4E13-4C8D-8D35-C3111AF9997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baseline="0" dirty="0" smtClean="0">
              <a:solidFill>
                <a:schemeClr val="accent1">
                  <a:lumMod val="50000"/>
                </a:schemeClr>
              </a:solidFill>
            </a:rPr>
            <a:t>Отсутствует финансирование на ремонт и содержание зданий и сооружений  </a:t>
          </a:r>
          <a:endParaRPr lang="ru-RU" sz="14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BFBB7B78-0CCB-4C2D-80D8-C891346BD81A}" type="parTrans" cxnId="{E36C8886-3982-46F5-B027-00F29A133B0F}">
      <dgm:prSet/>
      <dgm:spPr/>
      <dgm:t>
        <a:bodyPr/>
        <a:lstStyle/>
        <a:p>
          <a:endParaRPr lang="ru-RU" sz="1400"/>
        </a:p>
      </dgm:t>
    </dgm:pt>
    <dgm:pt modelId="{C8534A07-7DA7-4483-BA9A-A692D5A1981C}" type="sibTrans" cxnId="{E36C8886-3982-46F5-B027-00F29A133B0F}">
      <dgm:prSet/>
      <dgm:spPr/>
      <dgm:t>
        <a:bodyPr/>
        <a:lstStyle/>
        <a:p>
          <a:endParaRPr lang="ru-RU" sz="1400"/>
        </a:p>
      </dgm:t>
    </dgm:pt>
    <dgm:pt modelId="{76CB29B8-C8F0-451A-8399-38D039C78EA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baseline="0" dirty="0" smtClean="0">
              <a:solidFill>
                <a:schemeClr val="accent1">
                  <a:lumMod val="50000"/>
                </a:schemeClr>
              </a:solidFill>
            </a:rPr>
            <a:t>Не финансируются пункты выдачи питания беременным женщинам и кормящим матерям</a:t>
          </a:r>
          <a:endParaRPr lang="ru-RU" sz="14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01CD1956-90DA-48AA-8730-68CF7998635C}" type="parTrans" cxnId="{575D574B-B990-4E44-BE69-1142A8EB4BCC}">
      <dgm:prSet/>
      <dgm:spPr/>
      <dgm:t>
        <a:bodyPr/>
        <a:lstStyle/>
        <a:p>
          <a:endParaRPr lang="ru-RU" sz="1400"/>
        </a:p>
      </dgm:t>
    </dgm:pt>
    <dgm:pt modelId="{A41C69F5-C6D6-4C8E-AEF1-1F852CBA0333}" type="sibTrans" cxnId="{575D574B-B990-4E44-BE69-1142A8EB4BCC}">
      <dgm:prSet/>
      <dgm:spPr/>
      <dgm:t>
        <a:bodyPr/>
        <a:lstStyle/>
        <a:p>
          <a:endParaRPr lang="ru-RU" sz="1400"/>
        </a:p>
      </dgm:t>
    </dgm:pt>
    <dgm:pt modelId="{F9AFCB58-AD62-4812-8967-6A5BD3FADCD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aseline="0" dirty="0" smtClean="0">
              <a:solidFill>
                <a:schemeClr val="accent1">
                  <a:lumMod val="50000"/>
                </a:schemeClr>
              </a:solidFill>
            </a:rPr>
            <a:t>Отсутствует помещение для функционирования </a:t>
          </a:r>
          <a:r>
            <a:rPr lang="ru-RU" sz="1400" baseline="0" dirty="0" err="1" smtClean="0">
              <a:solidFill>
                <a:schemeClr val="accent1">
                  <a:lumMod val="50000"/>
                </a:schemeClr>
              </a:solidFill>
            </a:rPr>
            <a:t>ФАПа</a:t>
          </a:r>
          <a:r>
            <a:rPr lang="ru-RU" sz="1400" baseline="0" dirty="0" smtClean="0">
              <a:solidFill>
                <a:schemeClr val="accent1">
                  <a:lumMod val="50000"/>
                </a:schemeClr>
              </a:solidFill>
            </a:rPr>
            <a:t> в  ЗАТО</a:t>
          </a:r>
          <a:endParaRPr lang="ru-RU" sz="14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01064072-D43A-4BD7-9E9D-C648356B198C}" type="parTrans" cxnId="{A77650F9-6CCE-48DC-B090-86AABDBA63DA}">
      <dgm:prSet/>
      <dgm:spPr/>
      <dgm:t>
        <a:bodyPr/>
        <a:lstStyle/>
        <a:p>
          <a:endParaRPr lang="ru-RU" sz="1400"/>
        </a:p>
      </dgm:t>
    </dgm:pt>
    <dgm:pt modelId="{4744283C-ABCB-4472-A3A2-0336F809E025}" type="sibTrans" cxnId="{A77650F9-6CCE-48DC-B090-86AABDBA63DA}">
      <dgm:prSet/>
      <dgm:spPr/>
      <dgm:t>
        <a:bodyPr/>
        <a:lstStyle/>
        <a:p>
          <a:endParaRPr lang="ru-RU" sz="1400"/>
        </a:p>
      </dgm:t>
    </dgm:pt>
    <dgm:pt modelId="{F0CE07B4-6DE2-412E-8EB8-AAE55A61379C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baseline="0" dirty="0" smtClean="0">
              <a:solidFill>
                <a:schemeClr val="accent1">
                  <a:lumMod val="50000"/>
                </a:schemeClr>
              </a:solidFill>
            </a:rPr>
            <a:t>Медицинское освидетельствование лиц в состоянии алкогольного и наркотического опьянения</a:t>
          </a:r>
          <a:endParaRPr lang="ru-RU" sz="14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F48176EF-F0C0-444C-B7AD-C29645F0C7CA}" type="parTrans" cxnId="{DF6DC8F1-B3A0-4222-A79E-40A81EA5A7DC}">
      <dgm:prSet/>
      <dgm:spPr/>
      <dgm:t>
        <a:bodyPr/>
        <a:lstStyle/>
        <a:p>
          <a:endParaRPr lang="ru-RU" sz="1400"/>
        </a:p>
      </dgm:t>
    </dgm:pt>
    <dgm:pt modelId="{7179580C-6193-451F-88AA-00F377725FAB}" type="sibTrans" cxnId="{DF6DC8F1-B3A0-4222-A79E-40A81EA5A7DC}">
      <dgm:prSet/>
      <dgm:spPr/>
      <dgm:t>
        <a:bodyPr/>
        <a:lstStyle/>
        <a:p>
          <a:endParaRPr lang="ru-RU" sz="1400"/>
        </a:p>
      </dgm:t>
    </dgm:pt>
    <dgm:pt modelId="{BB415893-2487-4E0A-A331-4862A9F2146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400" baseline="0" dirty="0" smtClean="0">
              <a:solidFill>
                <a:schemeClr val="accent1">
                  <a:lumMod val="50000"/>
                </a:schemeClr>
              </a:solidFill>
            </a:rPr>
            <a:t>Не решен вопрос организации медицинского обслуживания в образовательных </a:t>
          </a:r>
          <a:br>
            <a:rPr lang="ru-RU" sz="1400" baseline="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400" baseline="0" dirty="0" smtClean="0">
              <a:solidFill>
                <a:schemeClr val="accent1">
                  <a:lumMod val="50000"/>
                </a:schemeClr>
              </a:solidFill>
            </a:rPr>
            <a:t>и спортивных учреждениях</a:t>
          </a:r>
          <a:endParaRPr lang="ru-RU" sz="1400" baseline="0" dirty="0">
            <a:solidFill>
              <a:schemeClr val="accent1">
                <a:lumMod val="50000"/>
              </a:schemeClr>
            </a:solidFill>
          </a:endParaRPr>
        </a:p>
      </dgm:t>
    </dgm:pt>
    <dgm:pt modelId="{93BE1CDE-3EA7-47D8-8D6F-AC2D96285364}" type="parTrans" cxnId="{DF313562-E9BC-4CA6-AEBB-052EE4031B38}">
      <dgm:prSet/>
      <dgm:spPr/>
      <dgm:t>
        <a:bodyPr/>
        <a:lstStyle/>
        <a:p>
          <a:endParaRPr lang="ru-RU" sz="1400"/>
        </a:p>
      </dgm:t>
    </dgm:pt>
    <dgm:pt modelId="{8CC24C1D-BA5D-4B21-9BB9-06754D5348B0}" type="sibTrans" cxnId="{DF313562-E9BC-4CA6-AEBB-052EE4031B38}">
      <dgm:prSet/>
      <dgm:spPr/>
      <dgm:t>
        <a:bodyPr/>
        <a:lstStyle/>
        <a:p>
          <a:endParaRPr lang="ru-RU" sz="1400"/>
        </a:p>
      </dgm:t>
    </dgm:pt>
    <dgm:pt modelId="{C7FFE346-A601-4077-9156-4CB3F9CF9365}" type="pres">
      <dgm:prSet presAssocID="{4F71805E-575A-4AA6-BDF1-C91B630876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74C991-392F-434D-AACE-824BA6464032}" type="pres">
      <dgm:prSet presAssocID="{953148BE-B736-48EF-AA8A-E9512CB95CF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58D9F-EC73-427F-BF43-A5494FBECD62}" type="pres">
      <dgm:prSet presAssocID="{F8C92DB1-160E-4B6D-8FED-91DDF0D345AA}" presName="spacer" presStyleCnt="0"/>
      <dgm:spPr/>
    </dgm:pt>
    <dgm:pt modelId="{ADF56FD8-01FB-4B6A-A20D-A7DD37530B15}" type="pres">
      <dgm:prSet presAssocID="{CCD7053D-D307-4C67-8C7A-A470A66BFEF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A9B3F-BE2D-40B2-8CB5-0D2BC2FF47A1}" type="pres">
      <dgm:prSet presAssocID="{55941837-FE47-42C9-B560-8C858DF93A9B}" presName="spacer" presStyleCnt="0"/>
      <dgm:spPr/>
    </dgm:pt>
    <dgm:pt modelId="{22EB1643-79D0-482C-A027-65556846A24D}" type="pres">
      <dgm:prSet presAssocID="{B6E9B546-4E13-4C8D-8D35-C3111AF9997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FD3FD-0155-4DAA-A07C-35A1BF8CA510}" type="pres">
      <dgm:prSet presAssocID="{C8534A07-7DA7-4483-BA9A-A692D5A1981C}" presName="spacer" presStyleCnt="0"/>
      <dgm:spPr/>
    </dgm:pt>
    <dgm:pt modelId="{0411D3D5-8F9D-4944-8940-75FED83CF7C1}" type="pres">
      <dgm:prSet presAssocID="{76CB29B8-C8F0-451A-8399-38D039C78EA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479B7-367A-4F4B-B347-8B2A420BB99B}" type="pres">
      <dgm:prSet presAssocID="{A41C69F5-C6D6-4C8E-AEF1-1F852CBA0333}" presName="spacer" presStyleCnt="0"/>
      <dgm:spPr/>
    </dgm:pt>
    <dgm:pt modelId="{F83D3827-331B-475A-8787-58BCC3F053D1}" type="pres">
      <dgm:prSet presAssocID="{F9AFCB58-AD62-4812-8967-6A5BD3FADCD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EEA89-EA19-4858-98FC-C5AD99827868}" type="pres">
      <dgm:prSet presAssocID="{4744283C-ABCB-4472-A3A2-0336F809E025}" presName="spacer" presStyleCnt="0"/>
      <dgm:spPr/>
    </dgm:pt>
    <dgm:pt modelId="{8828B23E-1BBB-4BEB-B92C-CDB4990E6343}" type="pres">
      <dgm:prSet presAssocID="{F0CE07B4-6DE2-412E-8EB8-AAE55A61379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F2AC7-F0F6-4FB3-8501-25FA3B810AC3}" type="pres">
      <dgm:prSet presAssocID="{7179580C-6193-451F-88AA-00F377725FAB}" presName="spacer" presStyleCnt="0"/>
      <dgm:spPr/>
    </dgm:pt>
    <dgm:pt modelId="{CF7DA7FC-B608-407D-8DF8-09E5E5B16932}" type="pres">
      <dgm:prSet presAssocID="{BB415893-2487-4E0A-A331-4862A9F2146B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97B3A-50B9-49D6-8687-B86864BE4B2B}" type="presOf" srcId="{CCD7053D-D307-4C67-8C7A-A470A66BFEFF}" destId="{ADF56FD8-01FB-4B6A-A20D-A7DD37530B15}" srcOrd="0" destOrd="0" presId="urn:microsoft.com/office/officeart/2005/8/layout/vList2"/>
    <dgm:cxn modelId="{952E67FA-3ED2-42F3-AAD4-E48BE4EAC539}" type="presOf" srcId="{953148BE-B736-48EF-AA8A-E9512CB95CFA}" destId="{1574C991-392F-434D-AACE-824BA6464032}" srcOrd="0" destOrd="0" presId="urn:microsoft.com/office/officeart/2005/8/layout/vList2"/>
    <dgm:cxn modelId="{575D574B-B990-4E44-BE69-1142A8EB4BCC}" srcId="{4F71805E-575A-4AA6-BDF1-C91B6308769E}" destId="{76CB29B8-C8F0-451A-8399-38D039C78EAC}" srcOrd="3" destOrd="0" parTransId="{01CD1956-90DA-48AA-8730-68CF7998635C}" sibTransId="{A41C69F5-C6D6-4C8E-AEF1-1F852CBA0333}"/>
    <dgm:cxn modelId="{58E83DE6-913E-47AE-8C36-70150F367330}" type="presOf" srcId="{B6E9B546-4E13-4C8D-8D35-C3111AF99972}" destId="{22EB1643-79D0-482C-A027-65556846A24D}" srcOrd="0" destOrd="0" presId="urn:microsoft.com/office/officeart/2005/8/layout/vList2"/>
    <dgm:cxn modelId="{E36C8886-3982-46F5-B027-00F29A133B0F}" srcId="{4F71805E-575A-4AA6-BDF1-C91B6308769E}" destId="{B6E9B546-4E13-4C8D-8D35-C3111AF99972}" srcOrd="2" destOrd="0" parTransId="{BFBB7B78-0CCB-4C2D-80D8-C891346BD81A}" sibTransId="{C8534A07-7DA7-4483-BA9A-A692D5A1981C}"/>
    <dgm:cxn modelId="{3CF91E6C-809D-4E4B-AFFE-13E10B14B91D}" type="presOf" srcId="{F0CE07B4-6DE2-412E-8EB8-AAE55A61379C}" destId="{8828B23E-1BBB-4BEB-B92C-CDB4990E6343}" srcOrd="0" destOrd="0" presId="urn:microsoft.com/office/officeart/2005/8/layout/vList2"/>
    <dgm:cxn modelId="{CB29D145-D3EB-4935-A298-27F8A27014AD}" srcId="{4F71805E-575A-4AA6-BDF1-C91B6308769E}" destId="{953148BE-B736-48EF-AA8A-E9512CB95CFA}" srcOrd="0" destOrd="0" parTransId="{535616D5-8772-479B-8DC3-814C01366538}" sibTransId="{F8C92DB1-160E-4B6D-8FED-91DDF0D345AA}"/>
    <dgm:cxn modelId="{5F452DA8-4BB4-4653-8F84-AFF678112D02}" type="presOf" srcId="{76CB29B8-C8F0-451A-8399-38D039C78EAC}" destId="{0411D3D5-8F9D-4944-8940-75FED83CF7C1}" srcOrd="0" destOrd="0" presId="urn:microsoft.com/office/officeart/2005/8/layout/vList2"/>
    <dgm:cxn modelId="{4D06CD06-18CD-400C-B950-8DF3A5DA0449}" srcId="{4F71805E-575A-4AA6-BDF1-C91B6308769E}" destId="{CCD7053D-D307-4C67-8C7A-A470A66BFEFF}" srcOrd="1" destOrd="0" parTransId="{D627BC48-C1DA-4219-AD6E-7C3CEBF4B93D}" sibTransId="{55941837-FE47-42C9-B560-8C858DF93A9B}"/>
    <dgm:cxn modelId="{5FE012C9-30D3-4057-9E6A-E62A038631AA}" type="presOf" srcId="{F9AFCB58-AD62-4812-8967-6A5BD3FADCDA}" destId="{F83D3827-331B-475A-8787-58BCC3F053D1}" srcOrd="0" destOrd="0" presId="urn:microsoft.com/office/officeart/2005/8/layout/vList2"/>
    <dgm:cxn modelId="{F7BED910-AC05-4635-872A-34A2B8D0E53E}" type="presOf" srcId="{4F71805E-575A-4AA6-BDF1-C91B6308769E}" destId="{C7FFE346-A601-4077-9156-4CB3F9CF9365}" srcOrd="0" destOrd="0" presId="urn:microsoft.com/office/officeart/2005/8/layout/vList2"/>
    <dgm:cxn modelId="{A77650F9-6CCE-48DC-B090-86AABDBA63DA}" srcId="{4F71805E-575A-4AA6-BDF1-C91B6308769E}" destId="{F9AFCB58-AD62-4812-8967-6A5BD3FADCDA}" srcOrd="4" destOrd="0" parTransId="{01064072-D43A-4BD7-9E9D-C648356B198C}" sibTransId="{4744283C-ABCB-4472-A3A2-0336F809E025}"/>
    <dgm:cxn modelId="{DF313562-E9BC-4CA6-AEBB-052EE4031B38}" srcId="{4F71805E-575A-4AA6-BDF1-C91B6308769E}" destId="{BB415893-2487-4E0A-A331-4862A9F2146B}" srcOrd="6" destOrd="0" parTransId="{93BE1CDE-3EA7-47D8-8D6F-AC2D96285364}" sibTransId="{8CC24C1D-BA5D-4B21-9BB9-06754D5348B0}"/>
    <dgm:cxn modelId="{DF6DC8F1-B3A0-4222-A79E-40A81EA5A7DC}" srcId="{4F71805E-575A-4AA6-BDF1-C91B6308769E}" destId="{F0CE07B4-6DE2-412E-8EB8-AAE55A61379C}" srcOrd="5" destOrd="0" parTransId="{F48176EF-F0C0-444C-B7AD-C29645F0C7CA}" sibTransId="{7179580C-6193-451F-88AA-00F377725FAB}"/>
    <dgm:cxn modelId="{F24B81CD-4CC3-4219-8054-F271FAD3DDE8}" type="presOf" srcId="{BB415893-2487-4E0A-A331-4862A9F2146B}" destId="{CF7DA7FC-B608-407D-8DF8-09E5E5B16932}" srcOrd="0" destOrd="0" presId="urn:microsoft.com/office/officeart/2005/8/layout/vList2"/>
    <dgm:cxn modelId="{59E6EAED-473C-4FB7-8D59-4D24E5D49F5D}" type="presParOf" srcId="{C7FFE346-A601-4077-9156-4CB3F9CF9365}" destId="{1574C991-392F-434D-AACE-824BA6464032}" srcOrd="0" destOrd="0" presId="urn:microsoft.com/office/officeart/2005/8/layout/vList2"/>
    <dgm:cxn modelId="{B6A00203-F01D-4CDA-BE99-D8ABFC6468DE}" type="presParOf" srcId="{C7FFE346-A601-4077-9156-4CB3F9CF9365}" destId="{58658D9F-EC73-427F-BF43-A5494FBECD62}" srcOrd="1" destOrd="0" presId="urn:microsoft.com/office/officeart/2005/8/layout/vList2"/>
    <dgm:cxn modelId="{D9020B73-9F2E-47D3-AF1C-B9061E085791}" type="presParOf" srcId="{C7FFE346-A601-4077-9156-4CB3F9CF9365}" destId="{ADF56FD8-01FB-4B6A-A20D-A7DD37530B15}" srcOrd="2" destOrd="0" presId="urn:microsoft.com/office/officeart/2005/8/layout/vList2"/>
    <dgm:cxn modelId="{C039F2BC-F02E-4386-854E-FD363FEF832D}" type="presParOf" srcId="{C7FFE346-A601-4077-9156-4CB3F9CF9365}" destId="{A3DA9B3F-BE2D-40B2-8CB5-0D2BC2FF47A1}" srcOrd="3" destOrd="0" presId="urn:microsoft.com/office/officeart/2005/8/layout/vList2"/>
    <dgm:cxn modelId="{51C7AA77-EE30-4913-A06C-390B1D9C08E0}" type="presParOf" srcId="{C7FFE346-A601-4077-9156-4CB3F9CF9365}" destId="{22EB1643-79D0-482C-A027-65556846A24D}" srcOrd="4" destOrd="0" presId="urn:microsoft.com/office/officeart/2005/8/layout/vList2"/>
    <dgm:cxn modelId="{B140F3B8-08C6-4106-BFD6-D91AB7DE431A}" type="presParOf" srcId="{C7FFE346-A601-4077-9156-4CB3F9CF9365}" destId="{CA8FD3FD-0155-4DAA-A07C-35A1BF8CA510}" srcOrd="5" destOrd="0" presId="urn:microsoft.com/office/officeart/2005/8/layout/vList2"/>
    <dgm:cxn modelId="{BDE01782-1767-475B-965D-CC14EBA26990}" type="presParOf" srcId="{C7FFE346-A601-4077-9156-4CB3F9CF9365}" destId="{0411D3D5-8F9D-4944-8940-75FED83CF7C1}" srcOrd="6" destOrd="0" presId="urn:microsoft.com/office/officeart/2005/8/layout/vList2"/>
    <dgm:cxn modelId="{B6D9E020-9C2A-442E-8CB4-DBCD8A94DA64}" type="presParOf" srcId="{C7FFE346-A601-4077-9156-4CB3F9CF9365}" destId="{091479B7-367A-4F4B-B347-8B2A420BB99B}" srcOrd="7" destOrd="0" presId="urn:microsoft.com/office/officeart/2005/8/layout/vList2"/>
    <dgm:cxn modelId="{FAF786BC-FD7F-4E43-BD2B-24D4B0528254}" type="presParOf" srcId="{C7FFE346-A601-4077-9156-4CB3F9CF9365}" destId="{F83D3827-331B-475A-8787-58BCC3F053D1}" srcOrd="8" destOrd="0" presId="urn:microsoft.com/office/officeart/2005/8/layout/vList2"/>
    <dgm:cxn modelId="{1EEB4469-A9AF-47A0-A967-13BD1BA7597D}" type="presParOf" srcId="{C7FFE346-A601-4077-9156-4CB3F9CF9365}" destId="{000EEA89-EA19-4858-98FC-C5AD99827868}" srcOrd="9" destOrd="0" presId="urn:microsoft.com/office/officeart/2005/8/layout/vList2"/>
    <dgm:cxn modelId="{5A5BEC86-5676-4654-9D5B-C6B9A530CB91}" type="presParOf" srcId="{C7FFE346-A601-4077-9156-4CB3F9CF9365}" destId="{8828B23E-1BBB-4BEB-B92C-CDB4990E6343}" srcOrd="10" destOrd="0" presId="urn:microsoft.com/office/officeart/2005/8/layout/vList2"/>
    <dgm:cxn modelId="{1958003B-94F7-4B81-A599-DEE7784DA53B}" type="presParOf" srcId="{C7FFE346-A601-4077-9156-4CB3F9CF9365}" destId="{52CF2AC7-F0F6-4FB3-8501-25FA3B810AC3}" srcOrd="11" destOrd="0" presId="urn:microsoft.com/office/officeart/2005/8/layout/vList2"/>
    <dgm:cxn modelId="{2B9FA12C-FF1F-43E8-8AD2-6D585434D367}" type="presParOf" srcId="{C7FFE346-A601-4077-9156-4CB3F9CF9365}" destId="{CF7DA7FC-B608-407D-8DF8-09E5E5B1693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EE442-E180-4619-9D14-C0712CA8E844}">
      <dsp:nvSpPr>
        <dsp:cNvPr id="0" name=""/>
        <dsp:cNvSpPr/>
      </dsp:nvSpPr>
      <dsp:spPr>
        <a:xfrm>
          <a:off x="281359" y="117189"/>
          <a:ext cx="5904635" cy="372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Содействие мед. персоналу в решении жилищных проблем</a:t>
          </a:r>
          <a:endParaRPr lang="ru-RU" sz="1400" kern="1200" dirty="0"/>
        </a:p>
      </dsp:txBody>
      <dsp:txXfrm>
        <a:off x="299521" y="135351"/>
        <a:ext cx="5868311" cy="335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B0279-7889-4866-A454-755A33B60AFB}">
      <dsp:nvSpPr>
        <dsp:cNvPr id="0" name=""/>
        <dsp:cNvSpPr/>
      </dsp:nvSpPr>
      <dsp:spPr>
        <a:xfrm>
          <a:off x="0" y="23351"/>
          <a:ext cx="2787486" cy="2202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Проект «Яблоневый сад»</a:t>
          </a:r>
        </a:p>
        <a:p>
          <a:pPr lvl="0" algn="ctr" defTabSz="6223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dirty="0" smtClean="0"/>
            <a:t>(компенсация части %-ой банковской ставки)</a:t>
          </a:r>
          <a:endParaRPr lang="ru-RU" sz="1400" b="0" kern="1200" dirty="0"/>
        </a:p>
      </dsp:txBody>
      <dsp:txXfrm>
        <a:off x="0" y="23351"/>
        <a:ext cx="2787486" cy="1189123"/>
      </dsp:txXfrm>
    </dsp:sp>
    <dsp:sp modelId="{7B65AAAB-C8F9-4A89-A8F3-3C853C244485}">
      <dsp:nvSpPr>
        <dsp:cNvPr id="0" name=""/>
        <dsp:cNvSpPr/>
      </dsp:nvSpPr>
      <dsp:spPr>
        <a:xfrm>
          <a:off x="0" y="867037"/>
          <a:ext cx="1393743" cy="157016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Участвуют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 10 чел.</a:t>
          </a:r>
          <a:endParaRPr lang="ru-RU" sz="1400" kern="1200" dirty="0"/>
        </a:p>
      </dsp:txBody>
      <dsp:txXfrm>
        <a:off x="0" y="867037"/>
        <a:ext cx="1393743" cy="1570164"/>
      </dsp:txXfrm>
    </dsp:sp>
    <dsp:sp modelId="{B4F5BEFA-F955-4D7D-8148-6AD3D783BB0D}">
      <dsp:nvSpPr>
        <dsp:cNvPr id="0" name=""/>
        <dsp:cNvSpPr/>
      </dsp:nvSpPr>
      <dsp:spPr>
        <a:xfrm>
          <a:off x="1393743" y="882434"/>
          <a:ext cx="1393743" cy="153937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sym typeface="Symbol"/>
            </a:rPr>
            <a:t>З</a:t>
          </a:r>
          <a:r>
            <a:rPr lang="ru-RU" sz="1400" b="1" kern="1200" dirty="0" smtClean="0"/>
            <a:t>атраты за 2012-2014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 1,9 млн. руб.</a:t>
          </a:r>
          <a:endParaRPr lang="ru-RU" sz="1400" kern="1200" dirty="0"/>
        </a:p>
      </dsp:txBody>
      <dsp:txXfrm>
        <a:off x="1393743" y="882434"/>
        <a:ext cx="1393743" cy="1539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C8C5B-5FE9-4D3B-BB19-F7B452FEC1F0}">
      <dsp:nvSpPr>
        <dsp:cNvPr id="0" name=""/>
        <dsp:cNvSpPr/>
      </dsp:nvSpPr>
      <dsp:spPr>
        <a:xfrm>
          <a:off x="0" y="0"/>
          <a:ext cx="2937074" cy="2182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 Целевая программа обеспечения жильем врачей </a:t>
          </a:r>
          <a:r>
            <a:rPr lang="ru-RU" sz="1400" b="1" kern="1200" dirty="0" smtClean="0">
              <a:solidFill>
                <a:srgbClr val="C00000"/>
              </a:solidFill>
            </a:rPr>
            <a:t>совместно</a:t>
          </a:r>
          <a:r>
            <a:rPr lang="ru-RU" sz="1400" b="1" kern="1200" dirty="0" smtClean="0"/>
            <a:t> с КБ №50 </a:t>
          </a:r>
          <a:endParaRPr lang="ru-RU" sz="1400" kern="1200" dirty="0"/>
        </a:p>
      </dsp:txBody>
      <dsp:txXfrm>
        <a:off x="0" y="0"/>
        <a:ext cx="2937074" cy="1178576"/>
      </dsp:txXfrm>
    </dsp:sp>
    <dsp:sp modelId="{497DAFBF-9A0D-47BF-8196-2B08E25964B1}">
      <dsp:nvSpPr>
        <dsp:cNvPr id="0" name=""/>
        <dsp:cNvSpPr/>
      </dsp:nvSpPr>
      <dsp:spPr>
        <a:xfrm>
          <a:off x="0" y="863043"/>
          <a:ext cx="1468537" cy="154779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В 2012 г.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затраты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5,0 млн. руб. </a:t>
          </a:r>
          <a:br>
            <a:rPr lang="ru-RU" sz="1400" b="1" kern="1200" dirty="0" smtClean="0"/>
          </a:br>
          <a:r>
            <a:rPr lang="ru-RU" sz="1100" b="0" kern="1200" dirty="0" smtClean="0"/>
            <a:t>(</a:t>
          </a:r>
          <a:r>
            <a:rPr lang="ru-RU" sz="1050" b="0" kern="1200" dirty="0" smtClean="0"/>
            <a:t>4 квартиры для молодых специалистов</a:t>
          </a:r>
          <a:r>
            <a:rPr lang="ru-RU" sz="1200" b="0" kern="1200" dirty="0" smtClean="0"/>
            <a:t>)</a:t>
          </a:r>
          <a:endParaRPr lang="ru-RU" sz="1200" b="0" kern="1200" dirty="0"/>
        </a:p>
      </dsp:txBody>
      <dsp:txXfrm>
        <a:off x="0" y="863043"/>
        <a:ext cx="1468537" cy="1547794"/>
      </dsp:txXfrm>
    </dsp:sp>
    <dsp:sp modelId="{DC95EEEB-88F6-4876-A941-1434D24E4EF0}">
      <dsp:nvSpPr>
        <dsp:cNvPr id="0" name=""/>
        <dsp:cNvSpPr/>
      </dsp:nvSpPr>
      <dsp:spPr>
        <a:xfrm>
          <a:off x="1468537" y="862983"/>
          <a:ext cx="1468537" cy="1547914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t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План 2015г.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РФЯЦ-ВНИИЭФ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15 млн. руб.</a:t>
          </a:r>
          <a:endParaRPr lang="ru-RU" sz="1400" kern="1200" dirty="0"/>
        </a:p>
      </dsp:txBody>
      <dsp:txXfrm>
        <a:off x="1468537" y="862983"/>
        <a:ext cx="1468537" cy="1547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C6DDC-8310-4761-AB1A-0404CD2AFB24}">
      <dsp:nvSpPr>
        <dsp:cNvPr id="0" name=""/>
        <dsp:cNvSpPr/>
      </dsp:nvSpPr>
      <dsp:spPr>
        <a:xfrm rot="5400000">
          <a:off x="-142678" y="146639"/>
          <a:ext cx="951190" cy="665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36878"/>
        <a:ext cx="665833" cy="285357"/>
      </dsp:txXfrm>
    </dsp:sp>
    <dsp:sp modelId="{23FDBBC7-320B-468C-AAD6-ED924B9DBB02}">
      <dsp:nvSpPr>
        <dsp:cNvPr id="0" name=""/>
        <dsp:cNvSpPr/>
      </dsp:nvSpPr>
      <dsp:spPr>
        <a:xfrm rot="5400000">
          <a:off x="4138579" y="-3468785"/>
          <a:ext cx="618274" cy="756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Фактическое снижение финансирования</a:t>
          </a:r>
          <a:r>
            <a:rPr lang="en-US" sz="1400" kern="1200" dirty="0" smtClean="0"/>
            <a:t> </a:t>
          </a:r>
          <a:r>
            <a:rPr lang="ru-RU" sz="1400" kern="1200" dirty="0" smtClean="0"/>
            <a:t>медучреждений в ЗАТО до 35</a:t>
          </a:r>
          <a:r>
            <a:rPr lang="en-US" sz="1400" kern="1200" dirty="0" smtClean="0"/>
            <a:t>% </a:t>
          </a:r>
          <a:br>
            <a:rPr lang="en-US" sz="1400" kern="1200" dirty="0" smtClean="0"/>
          </a:br>
          <a:r>
            <a:rPr lang="en-US" sz="1400" kern="1200" dirty="0" smtClean="0"/>
            <a:t>(</a:t>
          </a:r>
          <a:r>
            <a:rPr lang="ru-RU" sz="1400" kern="1200" dirty="0" smtClean="0"/>
            <a:t>Лесной, Зеленогорск </a:t>
          </a:r>
          <a:r>
            <a:rPr lang="en-US" sz="1400" kern="1200" dirty="0" smtClean="0"/>
            <a:t>)</a:t>
          </a:r>
          <a:r>
            <a:rPr lang="ru-RU" sz="1400" kern="1200" dirty="0" smtClean="0"/>
            <a:t>, сокращение персонала, коечного фонда и ставок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 rot="-5400000">
        <a:off x="665833" y="34143"/>
        <a:ext cx="7533584" cy="557910"/>
      </dsp:txXfrm>
    </dsp:sp>
    <dsp:sp modelId="{9E030834-C7D8-4E6A-A7AA-5D3F89DEA81A}">
      <dsp:nvSpPr>
        <dsp:cNvPr id="0" name=""/>
        <dsp:cNvSpPr/>
      </dsp:nvSpPr>
      <dsp:spPr>
        <a:xfrm rot="5400000">
          <a:off x="-142678" y="1000363"/>
          <a:ext cx="951190" cy="665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1190602"/>
        <a:ext cx="665833" cy="285357"/>
      </dsp:txXfrm>
    </dsp:sp>
    <dsp:sp modelId="{4174967B-32A1-40B2-AD6B-ACE7D0B7345C}">
      <dsp:nvSpPr>
        <dsp:cNvPr id="0" name=""/>
        <dsp:cNvSpPr/>
      </dsp:nvSpPr>
      <dsp:spPr>
        <a:xfrm rot="5400000">
          <a:off x="4138579" y="-2615061"/>
          <a:ext cx="618274" cy="756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Снижение тарифов на медицинские услуги (все ЗАТО)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665833" y="887867"/>
        <a:ext cx="7533584" cy="557910"/>
      </dsp:txXfrm>
    </dsp:sp>
    <dsp:sp modelId="{EB6851EF-89DC-455A-986E-E8E22A9C9364}">
      <dsp:nvSpPr>
        <dsp:cNvPr id="0" name=""/>
        <dsp:cNvSpPr/>
      </dsp:nvSpPr>
      <dsp:spPr>
        <a:xfrm rot="5400000">
          <a:off x="-142678" y="1854086"/>
          <a:ext cx="951190" cy="665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044325"/>
        <a:ext cx="665833" cy="285357"/>
      </dsp:txXfrm>
    </dsp:sp>
    <dsp:sp modelId="{99B38049-CAAB-478C-90E4-197D91446832}">
      <dsp:nvSpPr>
        <dsp:cNvPr id="0" name=""/>
        <dsp:cNvSpPr/>
      </dsp:nvSpPr>
      <dsp:spPr>
        <a:xfrm rot="5400000">
          <a:off x="4138579" y="-1761338"/>
          <a:ext cx="618274" cy="756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Перевод части медицинских услуг ОМС в региональные медицинские учреждения (все ЗАТО)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665833" y="1741590"/>
        <a:ext cx="7533584" cy="557910"/>
      </dsp:txXfrm>
    </dsp:sp>
    <dsp:sp modelId="{95D25F80-4ECD-404E-AD1E-BC83923A69AC}">
      <dsp:nvSpPr>
        <dsp:cNvPr id="0" name=""/>
        <dsp:cNvSpPr/>
      </dsp:nvSpPr>
      <dsp:spPr>
        <a:xfrm rot="5400000">
          <a:off x="-142678" y="2707809"/>
          <a:ext cx="951190" cy="665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2898048"/>
        <a:ext cx="665833" cy="285357"/>
      </dsp:txXfrm>
    </dsp:sp>
    <dsp:sp modelId="{8CF7DD4F-6C6F-4A49-BFC6-FE8794B41EDA}">
      <dsp:nvSpPr>
        <dsp:cNvPr id="0" name=""/>
        <dsp:cNvSpPr/>
      </dsp:nvSpPr>
      <dsp:spPr>
        <a:xfrm rot="5400000">
          <a:off x="4138579" y="-907614"/>
          <a:ext cx="618274" cy="756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Отсутствие в перечне ОМС медицинских услуг, фактически оказываемых в ЗАТО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665833" y="2595314"/>
        <a:ext cx="7533584" cy="557910"/>
      </dsp:txXfrm>
    </dsp:sp>
    <dsp:sp modelId="{4FACF555-708A-47B1-A341-ECB5E9D88CE3}">
      <dsp:nvSpPr>
        <dsp:cNvPr id="0" name=""/>
        <dsp:cNvSpPr/>
      </dsp:nvSpPr>
      <dsp:spPr>
        <a:xfrm rot="5400000">
          <a:off x="-142678" y="3561533"/>
          <a:ext cx="951190" cy="665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3751772"/>
        <a:ext cx="665833" cy="285357"/>
      </dsp:txXfrm>
    </dsp:sp>
    <dsp:sp modelId="{E6CE5339-6CE9-4055-961F-0AA9EF39AB18}">
      <dsp:nvSpPr>
        <dsp:cNvPr id="0" name=""/>
        <dsp:cNvSpPr/>
      </dsp:nvSpPr>
      <dsp:spPr>
        <a:xfrm rot="5400000">
          <a:off x="4138579" y="-53891"/>
          <a:ext cx="618274" cy="756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Недостаток средств для сервисного обслуживания медицинского оборудования и обеспечения расходными материалами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665833" y="3449037"/>
        <a:ext cx="7533584" cy="557910"/>
      </dsp:txXfrm>
    </dsp:sp>
    <dsp:sp modelId="{52382BB7-080B-4A56-A3C1-4A01EB8B153C}">
      <dsp:nvSpPr>
        <dsp:cNvPr id="0" name=""/>
        <dsp:cNvSpPr/>
      </dsp:nvSpPr>
      <dsp:spPr>
        <a:xfrm rot="5400000">
          <a:off x="-142678" y="4415256"/>
          <a:ext cx="951190" cy="665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4605495"/>
        <a:ext cx="665833" cy="285357"/>
      </dsp:txXfrm>
    </dsp:sp>
    <dsp:sp modelId="{86D7E431-5198-463C-8AC0-B64EF65A9D2B}">
      <dsp:nvSpPr>
        <dsp:cNvPr id="0" name=""/>
        <dsp:cNvSpPr/>
      </dsp:nvSpPr>
      <dsp:spPr>
        <a:xfrm rot="5400000">
          <a:off x="4138579" y="799831"/>
          <a:ext cx="618274" cy="756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/>
            <a:t>Отсутствие средств на обеспечение жильем молодых специалистов - медиков 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 rot="-5400000">
        <a:off x="665833" y="4302759"/>
        <a:ext cx="7533584" cy="557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238F3-AD53-394F-B10F-7653E5696C18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38574-B9A4-364A-9DA2-7FF49619F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2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90552-3888-8D47-976A-8A4F7BBF0298}" type="datetimeFigureOut">
              <a:rPr lang="en-US" smtClean="0"/>
              <a:pPr/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639A3-02D1-6D4A-BD6F-15171D595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0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F0C5BA-A005-284B-8246-5F966E5ACF8E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08C7-4766-DB48-AEC2-AF9C29619792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3F0F-E4D5-0E48-93EF-B954A99A22C3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A119-4FA9-BC47-89B1-335A937C69A0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071B-380B-444A-A5B4-88ACF5678B24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B013-C603-6D48-A5F7-2C4860CE47D7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A16A-2D0F-094A-A79D-5DDDED1C6E25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14B5-E784-1F47-BE92-84155D2789C6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5A1F-0A72-2F4B-A68E-3FFE8788A460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640C7A6-6798-F644-A64E-7FB12FFABF5E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6E1FF6-0A5B-FF44-84F2-1496FE1B5777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Click to edit Master text styles</a:t>
            </a:r>
          </a:p>
          <a:p>
            <a:pPr lvl="1" eaLnBrk="1" latinLnBrk="0" hangingPunct="1"/>
            <a:r>
              <a:rPr kumimoji="0" lang="ru-RU" smtClean="0"/>
              <a:t>Second level</a:t>
            </a:r>
          </a:p>
          <a:p>
            <a:pPr lvl="2" eaLnBrk="1" latinLnBrk="0" hangingPunct="1"/>
            <a:r>
              <a:rPr kumimoji="0" lang="ru-RU" smtClean="0"/>
              <a:t>Third level</a:t>
            </a:r>
          </a:p>
          <a:p>
            <a:pPr lvl="3" eaLnBrk="1" latinLnBrk="0" hangingPunct="1"/>
            <a:r>
              <a:rPr kumimoji="0" lang="ru-RU" smtClean="0"/>
              <a:t>Fourth level</a:t>
            </a:r>
          </a:p>
          <a:p>
            <a:pPr lvl="4" eaLnBrk="1" latinLnBrk="0" hangingPunct="1"/>
            <a:r>
              <a:rPr kumimoji="0" lang="ru-RU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B473E8D4-9475-ED4A-8699-8C5F9EA29C34}" type="datetime1">
              <a:rPr lang="ru-RU" smtClean="0"/>
              <a:pPr/>
              <a:t>19.12.2014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Реформа медицины в ЗАТО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9453ADD-F6E5-BB48-91C4-0780C9F82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5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5644"/>
            <a:ext cx="7772400" cy="182976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 уровне медицинского обслуживания жителей территорий присутствия </a:t>
            </a:r>
            <a:r>
              <a:rPr lang="ru-RU" sz="2800" dirty="0" err="1" smtClean="0"/>
              <a:t>Госкорпорации</a:t>
            </a:r>
            <a:r>
              <a:rPr lang="ru-RU" sz="2800" dirty="0" smtClean="0"/>
              <a:t> «</a:t>
            </a:r>
            <a:r>
              <a:rPr lang="ru-RU" sz="2800" dirty="0" err="1" smtClean="0"/>
              <a:t>Росатом</a:t>
            </a:r>
            <a:r>
              <a:rPr lang="ru-RU" sz="2800" dirty="0" smtClean="0"/>
              <a:t>»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96920"/>
            <a:ext cx="7772400" cy="1199704"/>
          </a:xfrm>
        </p:spPr>
        <p:txBody>
          <a:bodyPr>
            <a:noAutofit/>
          </a:bodyPr>
          <a:lstStyle/>
          <a:p>
            <a:r>
              <a:rPr lang="ru-RU" sz="1600" dirty="0" smtClean="0"/>
              <a:t>А. В. Голубев</a:t>
            </a:r>
          </a:p>
          <a:p>
            <a:r>
              <a:rPr lang="ru-RU" sz="1600" dirty="0" smtClean="0"/>
              <a:t>Президент Ассоциации ЗАТО атомной промышленности</a:t>
            </a:r>
            <a:r>
              <a:rPr lang="ru-RU" sz="1600" dirty="0"/>
              <a:t>,</a:t>
            </a:r>
            <a:endParaRPr lang="ru-RU" sz="1600" dirty="0" smtClean="0"/>
          </a:p>
          <a:p>
            <a:r>
              <a:rPr lang="ru-RU" sz="1600" dirty="0"/>
              <a:t>г</a:t>
            </a:r>
            <a:r>
              <a:rPr lang="ru-RU" sz="1600" dirty="0" smtClean="0"/>
              <a:t>лава города Сарова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23 декабря 2014 года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31694"/>
            <a:ext cx="8458200" cy="4648200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Clr>
                <a:schemeClr val="folHlink"/>
              </a:buClr>
              <a:buNone/>
            </a:pP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"/>
              <a:ea typeface="ＭＳ Ｐゴシック" pitchFamily="-65" charset="-128"/>
              <a:cs typeface="ＭＳ Ｐゴシック" pitchFamily="-65" charset="-128"/>
            </a:endParaRPr>
          </a:p>
          <a:p>
            <a:pPr marL="0" indent="450000" algn="just">
              <a:spcBef>
                <a:spcPts val="0"/>
              </a:spcBef>
              <a:buClr>
                <a:schemeClr val="folHlink"/>
              </a:buClr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Установить повышающие нормативы и тарифы для ЗАТО и привести плановые объемы медицинской помощи в соответствие с потребностями городов</a:t>
            </a:r>
            <a:endParaRPr lang="ru-RU" sz="2800" b="1" dirty="0" smtClean="0">
              <a:solidFill>
                <a:srgbClr val="FF0000"/>
              </a:solidFill>
              <a:latin typeface="Arial"/>
              <a:ea typeface="ＭＳ Ｐゴシック" pitchFamily="-65" charset="-128"/>
              <a:cs typeface="ＭＳ Ｐゴシック" pitchFamily="-65" charset="-128"/>
            </a:endParaRPr>
          </a:p>
          <a:p>
            <a:pPr algn="just" eaLnBrk="1" hangingPunct="1">
              <a:buClr>
                <a:schemeClr val="folHlink"/>
              </a:buClr>
              <a:buNone/>
            </a:pPr>
            <a:endParaRPr lang="ru-RU" sz="2800" b="1" dirty="0" smtClean="0">
              <a:solidFill>
                <a:srgbClr val="FF0000"/>
              </a:solidFill>
              <a:latin typeface="Arial"/>
              <a:ea typeface="ＭＳ Ｐゴシック" pitchFamily="-65" charset="-128"/>
              <a:cs typeface="ＭＳ Ｐゴシック" pitchFamily="-65" charset="-128"/>
            </a:endParaRPr>
          </a:p>
          <a:p>
            <a:pPr algn="just" eaLnBrk="1" hangingPunct="1">
              <a:buClr>
                <a:schemeClr val="folHlink"/>
              </a:buClr>
            </a:pPr>
            <a:endParaRPr lang="ru-RU" dirty="0" smtClean="0">
              <a:solidFill>
                <a:schemeClr val="folHlink"/>
              </a:solidFill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  <a:p>
            <a:pPr algn="just" eaLnBrk="1" hangingPunct="1">
              <a:buClr>
                <a:schemeClr val="folHlink"/>
              </a:buClr>
            </a:pPr>
            <a:endParaRPr lang="ru-RU" dirty="0" smtClean="0">
              <a:solidFill>
                <a:schemeClr val="folHlink"/>
              </a:solidFill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D596-E8C0-904E-A7B7-4980A46DC6A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33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3600" dirty="0"/>
              <a:t>Предложение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146958"/>
              </p:ext>
            </p:extLst>
          </p:nvPr>
        </p:nvGraphicFramePr>
        <p:xfrm>
          <a:off x="457200" y="1116420"/>
          <a:ext cx="8229600" cy="4890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577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Требуют проработки и решения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0000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958" r="-23958"/>
          <a:stretch>
            <a:fillRect/>
          </a:stretch>
        </p:blipFill>
        <p:spPr>
          <a:xfrm>
            <a:off x="457200" y="1258035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37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>
                <a:latin typeface="Arial"/>
              </a:rPr>
              <a:t>Основа устойчивого развития ЗАТО</a:t>
            </a:r>
            <a:endParaRPr lang="en-US" sz="3600" b="0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0948" y="4214678"/>
            <a:ext cx="1194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Narrow"/>
              </a:rPr>
              <a:t>Городская среда</a:t>
            </a:r>
            <a:endParaRPr lang="en-US" dirty="0"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8636" y="4522818"/>
            <a:ext cx="126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Narrow"/>
              </a:rPr>
              <a:t>Медицина</a:t>
            </a:r>
            <a:endParaRPr lang="en-US" dirty="0"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0423" y="4275810"/>
            <a:ext cx="1356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Arial Narrow"/>
              </a:rPr>
              <a:t>Образование</a:t>
            </a:r>
            <a:endParaRPr lang="en-US" dirty="0">
              <a:solidFill>
                <a:srgbClr val="FFFF00"/>
              </a:solidFill>
              <a:latin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9570" y="5426686"/>
            <a:ext cx="359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Диверсифицированная экономика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655049" y="6492875"/>
            <a:ext cx="2733109" cy="365125"/>
          </a:xfrm>
        </p:spPr>
        <p:txBody>
          <a:bodyPr anchor="t" anchorCtr="0"/>
          <a:lstStyle/>
          <a:p>
            <a:r>
              <a:rPr lang="ru-RU" dirty="0" smtClean="0"/>
              <a:t>* Автор рисунка – Софья </a:t>
            </a:r>
            <a:r>
              <a:rPr lang="ru-RU" dirty="0"/>
              <a:t>С</a:t>
            </a:r>
            <a:r>
              <a:rPr lang="ru-RU" dirty="0" smtClean="0"/>
              <a:t>абурова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8344" y="20441"/>
            <a:ext cx="883565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Программы поддержки медицины</a:t>
            </a:r>
            <a:br>
              <a:rPr lang="ru-RU" sz="3200" dirty="0" smtClean="0"/>
            </a:br>
            <a:r>
              <a:rPr lang="ru-RU" sz="3200" dirty="0" smtClean="0"/>
              <a:t>в ЗАТО на примере РФЯЦ-ВНИИЭФ (Саров)</a:t>
            </a:r>
            <a:endParaRPr lang="en-US" sz="32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3678" y="1148433"/>
            <a:ext cx="2692256" cy="1796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vniief.ru/wps/wcm/connect/vniief/site/resources/6d149280494ee25e82419b30f35e6b6f/2/MUZ_2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27" y="3055446"/>
            <a:ext cx="2713975" cy="1800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65" y="4932386"/>
            <a:ext cx="2700618" cy="164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8"/>
          <p:cNvGraphicFramePr/>
          <p:nvPr>
            <p:extLst>
              <p:ext uri="{D42A27DB-BD31-4B8C-83A1-F6EECF244321}">
                <p14:modId xmlns:p14="http://schemas.microsoft.com/office/powerpoint/2010/main" val="444245661"/>
              </p:ext>
            </p:extLst>
          </p:nvPr>
        </p:nvGraphicFramePr>
        <p:xfrm>
          <a:off x="95517" y="3457529"/>
          <a:ext cx="6347637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Схема 9"/>
          <p:cNvGraphicFramePr/>
          <p:nvPr>
            <p:extLst>
              <p:ext uri="{D42A27DB-BD31-4B8C-83A1-F6EECF244321}">
                <p14:modId xmlns:p14="http://schemas.microsoft.com/office/powerpoint/2010/main" val="3469087674"/>
              </p:ext>
            </p:extLst>
          </p:nvPr>
        </p:nvGraphicFramePr>
        <p:xfrm>
          <a:off x="387512" y="4066392"/>
          <a:ext cx="2787486" cy="243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Схема 10"/>
          <p:cNvGraphicFramePr/>
          <p:nvPr>
            <p:extLst>
              <p:ext uri="{D42A27DB-BD31-4B8C-83A1-F6EECF244321}">
                <p14:modId xmlns:p14="http://schemas.microsoft.com/office/powerpoint/2010/main" val="4262494832"/>
              </p:ext>
            </p:extLst>
          </p:nvPr>
        </p:nvGraphicFramePr>
        <p:xfrm>
          <a:off x="3342370" y="4093227"/>
          <a:ext cx="2937074" cy="241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03387"/>
              </p:ext>
            </p:extLst>
          </p:nvPr>
        </p:nvGraphicFramePr>
        <p:xfrm>
          <a:off x="390042" y="1195459"/>
          <a:ext cx="5904656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88432"/>
                <a:gridCol w="2016224"/>
              </a:tblGrid>
              <a:tr h="5114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Мероприятия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ym typeface="Symbol"/>
                        </a:rPr>
                        <a:t>2012-2014 гг.,</a:t>
                      </a:r>
                    </a:p>
                    <a:p>
                      <a:pPr algn="ctr"/>
                      <a:r>
                        <a:rPr lang="ru-RU" sz="1400" dirty="0" smtClean="0">
                          <a:sym typeface="Symbol"/>
                        </a:rPr>
                        <a:t>млн. руб.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Закупка оборудования,</a:t>
                      </a:r>
                      <a:r>
                        <a:rPr lang="ru-RU" sz="1400" b="0" baseline="0" dirty="0" smtClean="0"/>
                        <a:t> медикаментов, расходных материалов </a:t>
                      </a:r>
                      <a:r>
                        <a:rPr lang="ru-RU" sz="1400" b="0" dirty="0" smtClean="0"/>
                        <a:t>для </a:t>
                      </a:r>
                      <a:r>
                        <a:rPr lang="ru-RU" sz="1400" b="0" baseline="0" dirty="0" smtClean="0"/>
                        <a:t>КБ-50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12,1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Финансирование</a:t>
                      </a:r>
                      <a:r>
                        <a:rPr lang="ru-RU" sz="1400" b="0" baseline="0" dirty="0" smtClean="0"/>
                        <a:t> мед. программ для работников: онкология, гипертензия, разработка и внедрение ИТ-технологий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Функционирование санатория-профилактория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86,2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352"/>
            <a:ext cx="8229600" cy="990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0" dirty="0" smtClean="0">
                <a:latin typeface="Arial"/>
              </a:rPr>
              <a:t>Особые условия проживания и здоровье жителей</a:t>
            </a:r>
            <a:endParaRPr lang="en-US" sz="3600" b="0" dirty="0">
              <a:latin typeface="Arial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2240" y="2633855"/>
            <a:ext cx="4965500" cy="326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754901" y="6109203"/>
            <a:ext cx="455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Смертность в ЗАТО приближается</a:t>
            </a:r>
          </a:p>
          <a:p>
            <a:r>
              <a:rPr lang="ru-RU" sz="1400" dirty="0" smtClean="0"/>
              <a:t>к общероссийским показателям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1174" y="1367785"/>
            <a:ext cx="8168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Arial"/>
              </a:rPr>
              <a:t>Закон о ЗАТО устанавливает меры государственной поддержки граждан, включая меры социальной защиты и порядок медицинского обеспечения в связи с особыми условиями безопасного функционирования ЗАТО</a:t>
            </a:r>
            <a:r>
              <a:rPr lang="en-US" b="1" i="1" dirty="0" smtClean="0">
                <a:latin typeface="Arial"/>
              </a:rPr>
              <a:t>.</a:t>
            </a:r>
          </a:p>
        </p:txBody>
      </p:sp>
      <p:sp>
        <p:nvSpPr>
          <p:cNvPr id="13" name="Double Brace 12"/>
          <p:cNvSpPr/>
          <p:nvPr/>
        </p:nvSpPr>
        <p:spPr>
          <a:xfrm>
            <a:off x="289188" y="1279760"/>
            <a:ext cx="8397612" cy="1397662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0791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734" y="210840"/>
            <a:ext cx="846079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dirty="0" smtClean="0"/>
              <a:t>Тренды финансирования медицины в ЗАТО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660867"/>
              </p:ext>
            </p:extLst>
          </p:nvPr>
        </p:nvGraphicFramePr>
        <p:xfrm>
          <a:off x="990140" y="1481138"/>
          <a:ext cx="7696660" cy="406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443" y="157675"/>
            <a:ext cx="8813949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0" dirty="0" smtClean="0">
                <a:latin typeface="Arial"/>
              </a:rPr>
              <a:t>Удаленность ЗАТО от региональных центров и численность населения</a:t>
            </a:r>
            <a:endParaRPr lang="en-US" sz="3600" b="0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868" y="5414934"/>
            <a:ext cx="7224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Средняя удаленность жителей ЗАТО (700 000 человек) </a:t>
            </a:r>
            <a:br>
              <a:rPr lang="ru-RU" sz="2000" b="1" dirty="0" smtClean="0">
                <a:solidFill>
                  <a:srgbClr val="FF0000"/>
                </a:solidFill>
                <a:latin typeface="Arial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от региональных медицинских центров – 75 км!</a:t>
            </a:r>
            <a:endParaRPr lang="en-US" sz="2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732863"/>
              </p:ext>
            </p:extLst>
          </p:nvPr>
        </p:nvGraphicFramePr>
        <p:xfrm>
          <a:off x="457200" y="1041990"/>
          <a:ext cx="8229600" cy="522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0"/>
            <a:ext cx="8378455" cy="949798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z="3600" dirty="0"/>
              <a:t>Последствия реформы в 2014 году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51867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683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Пример: реформа в ЗАТО Лесной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626533"/>
              </p:ext>
            </p:extLst>
          </p:nvPr>
        </p:nvGraphicFramePr>
        <p:xfrm>
          <a:off x="4826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126" y="157675"/>
            <a:ext cx="8229600" cy="1143000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lnSpc>
                <a:spcPct val="80000"/>
              </a:lnSpc>
            </a:pPr>
            <a:r>
              <a:rPr lang="ru-RU" sz="3600" dirty="0"/>
              <a:t>Совместные действия по устранению негативных факторов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3ADD-F6E5-BB48-91C4-0780C9F825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801</TotalTime>
  <Words>420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Concourse</vt:lpstr>
      <vt:lpstr>Об уровне медицинского обслуживания жителей территорий присутствия Госкорпорации «Росатом»</vt:lpstr>
      <vt:lpstr>Основа устойчивого развития ЗАТО</vt:lpstr>
      <vt:lpstr>Программы поддержки медицины в ЗАТО на примере РФЯЦ-ВНИИЭФ (Саров)</vt:lpstr>
      <vt:lpstr>Особые условия проживания и здоровье жителей</vt:lpstr>
      <vt:lpstr>Тренды финансирования медицины в ЗАТО</vt:lpstr>
      <vt:lpstr>Удаленность ЗАТО от региональных центров и численность населения</vt:lpstr>
      <vt:lpstr>Последствия реформы в 2014 году</vt:lpstr>
      <vt:lpstr>Пример: реформа в ЗАТО Лесной</vt:lpstr>
      <vt:lpstr>Совместные действия по устранению негативных факторов</vt:lpstr>
      <vt:lpstr>Предложение</vt:lpstr>
      <vt:lpstr>Требуют проработки и решения</vt:lpstr>
    </vt:vector>
  </TitlesOfParts>
  <Company>Sarovlabs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Медицина в ЗАТО атомпрома</dc:title>
  <dc:creator>A.Golubev</dc:creator>
  <cp:lastModifiedBy>Головихина Ольга Сергеевна</cp:lastModifiedBy>
  <cp:revision>72</cp:revision>
  <cp:lastPrinted>2014-12-18T06:56:48Z</cp:lastPrinted>
  <dcterms:created xsi:type="dcterms:W3CDTF">2014-12-16T08:23:16Z</dcterms:created>
  <dcterms:modified xsi:type="dcterms:W3CDTF">2014-12-19T08:51:15Z</dcterms:modified>
</cp:coreProperties>
</file>